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7"/>
  </p:normalViewPr>
  <p:slideViewPr>
    <p:cSldViewPr snapToGrid="0">
      <p:cViewPr varScale="1">
        <p:scale>
          <a:sx n="129" d="100"/>
          <a:sy n="129" d="100"/>
        </p:scale>
        <p:origin x="1064"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868d1c0946_7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g2868d1c0946_7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868d1c0946_7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g2868d1c0946_7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868d1c0946_7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g2868d1c0946_7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868d1c0946_7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2868d1c0946_7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868d1c0946_7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g2868d1c0946_7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868d1c0946_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g2868d1c0946_7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868d1c0946_7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g2868d1c0946_7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868d1c0946_7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2868d1c0946_7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4ac3c4319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g24ac3c4319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868d1c0946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868d1c0946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868d1c0946_7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g2868d1c0946_7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868d1c0946_7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 name="Google Shape;77;g2868d1c0946_7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868d1c0946_7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g2868d1c0946_7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868d1c0946_7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2868d1c0946_7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868d1c0946_7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g2868d1c0946_7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868d1c0946_7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g2868d1c0946_7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868d1c0946_7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g2868d1c0946_7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868d1c0946_7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g2868d1c0946_7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overrideClrMapping bg1="lt1" tx1="dk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8" name="Google Shape;58;p14"/>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59" name="Google Shape;59;p14"/>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60" name="Google Shape;60;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 name="Google Shape;61;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overrideClrMapping bg1="lt1" tx1="dk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overrideClrMapping bg1="lt1" tx1="dk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overrideClrMapping bg1="lt1" tx1="dk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overrideClrMapping bg1="lt1" tx1="dk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latin typeface="+mn-lt"/>
              </a:rPr>
              <a:t>E-Commerce &amp; Retail B2B Case Study</a:t>
            </a:r>
            <a:endParaRPr>
              <a:latin typeface="+mn-lt"/>
            </a:endParaRPr>
          </a:p>
        </p:txBody>
      </p:sp>
      <p:sp>
        <p:nvSpPr>
          <p:cNvPr id="68" name="Google Shape;68;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fontScale="25000" lnSpcReduction="20000"/>
          </a:bodyPr>
          <a:lstStyle/>
          <a:p>
            <a:pPr marL="0" lvl="0" indent="0" algn="ctr" rtl="0">
              <a:spcBef>
                <a:spcPts val="0"/>
              </a:spcBef>
              <a:spcAft>
                <a:spcPts val="0"/>
              </a:spcAft>
              <a:buNone/>
            </a:pPr>
            <a:r>
              <a:rPr lang="en" sz="5200" dirty="0">
                <a:solidFill>
                  <a:schemeClr val="dk1"/>
                </a:solidFill>
                <a:latin typeface="+mn-lt"/>
              </a:rPr>
              <a:t>Mini Saxena</a:t>
            </a:r>
            <a:endParaRPr sz="5200" dirty="0">
              <a:solidFill>
                <a:schemeClr val="dk1"/>
              </a:solidFill>
              <a:latin typeface="+mn-lt"/>
            </a:endParaRPr>
          </a:p>
          <a:p>
            <a:pPr marL="0" lvl="0" indent="0" algn="ctr" rtl="0">
              <a:spcBef>
                <a:spcPts val="0"/>
              </a:spcBef>
              <a:spcAft>
                <a:spcPts val="0"/>
              </a:spcAft>
              <a:buNone/>
            </a:pPr>
            <a:r>
              <a:rPr lang="en" sz="5200" dirty="0" err="1">
                <a:solidFill>
                  <a:schemeClr val="dk1"/>
                </a:solidFill>
                <a:latin typeface="+mn-lt"/>
              </a:rPr>
              <a:t>Prudhvi</a:t>
            </a:r>
            <a:r>
              <a:rPr lang="en" sz="5200" dirty="0">
                <a:solidFill>
                  <a:schemeClr val="dk1"/>
                </a:solidFill>
                <a:latin typeface="+mn-lt"/>
              </a:rPr>
              <a:t> Mounika </a:t>
            </a:r>
            <a:r>
              <a:rPr lang="en" sz="5200" dirty="0" err="1">
                <a:solidFill>
                  <a:schemeClr val="dk1"/>
                </a:solidFill>
                <a:latin typeface="+mn-lt"/>
              </a:rPr>
              <a:t>Mythri</a:t>
            </a:r>
            <a:endParaRPr sz="5200" dirty="0">
              <a:solidFill>
                <a:schemeClr val="dk1"/>
              </a:solidFill>
              <a:latin typeface="+mn-lt"/>
            </a:endParaRPr>
          </a:p>
          <a:p>
            <a:pPr marL="0" lvl="0" indent="0" algn="ctr" rtl="0">
              <a:spcBef>
                <a:spcPts val="0"/>
              </a:spcBef>
              <a:spcAft>
                <a:spcPts val="0"/>
              </a:spcAft>
              <a:buNone/>
            </a:pPr>
            <a:r>
              <a:rPr lang="en" sz="5200" dirty="0">
                <a:solidFill>
                  <a:schemeClr val="dk1"/>
                </a:solidFill>
                <a:latin typeface="+mn-lt"/>
              </a:rPr>
              <a:t>Neha Manjrekar</a:t>
            </a:r>
            <a:endParaRPr sz="1100" dirty="0">
              <a:solidFill>
                <a:srgbClr val="222222"/>
              </a:solidFill>
              <a:highlight>
                <a:srgbClr val="FFFFFF"/>
              </a:highlight>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 dirty="0">
                <a:latin typeface="+mn-lt"/>
              </a:rPr>
              <a:t>Analyzing Late Payers</a:t>
            </a:r>
            <a:endParaRPr dirty="0">
              <a:latin typeface="+mn-lt"/>
            </a:endParaRPr>
          </a:p>
        </p:txBody>
      </p:sp>
      <p:pic>
        <p:nvPicPr>
          <p:cNvPr id="134" name="Google Shape;134;p24" descr="A graph of a comparison between two different colored squares&#10;&#10;Description automatically generated"/>
          <p:cNvPicPr preferRelativeResize="0">
            <a:picLocks noGrp="1"/>
          </p:cNvPicPr>
          <p:nvPr>
            <p:ph type="body" idx="1"/>
          </p:nvPr>
        </p:nvPicPr>
        <p:blipFill rotWithShape="1">
          <a:blip r:embed="rId3">
            <a:alphaModFix/>
          </a:blip>
          <a:srcRect/>
          <a:stretch/>
        </p:blipFill>
        <p:spPr>
          <a:xfrm>
            <a:off x="627453" y="1140619"/>
            <a:ext cx="2600039" cy="2282730"/>
          </a:xfrm>
          <a:prstGeom prst="rect">
            <a:avLst/>
          </a:prstGeom>
          <a:noFill/>
          <a:ln>
            <a:noFill/>
          </a:ln>
        </p:spPr>
      </p:pic>
      <p:pic>
        <p:nvPicPr>
          <p:cNvPr id="135" name="Google Shape;135;p24" descr="A graph of a bar chart&#10;&#10;Description automatically generated with medium confidence"/>
          <p:cNvPicPr preferRelativeResize="0">
            <a:picLocks noGrp="1"/>
          </p:cNvPicPr>
          <p:nvPr>
            <p:ph type="body" idx="2"/>
          </p:nvPr>
        </p:nvPicPr>
        <p:blipFill rotWithShape="1">
          <a:blip r:embed="rId4">
            <a:alphaModFix/>
          </a:blip>
          <a:srcRect/>
          <a:stretch/>
        </p:blipFill>
        <p:spPr>
          <a:xfrm>
            <a:off x="3095624" y="1145882"/>
            <a:ext cx="2723275" cy="2106000"/>
          </a:xfrm>
          <a:prstGeom prst="rect">
            <a:avLst/>
          </a:prstGeom>
          <a:noFill/>
          <a:ln>
            <a:noFill/>
          </a:ln>
        </p:spPr>
      </p:pic>
      <p:pic>
        <p:nvPicPr>
          <p:cNvPr id="136" name="Google Shape;136;p24" descr="A graph of a bar chart&#10;&#10;Description automatically generated with medium confidence"/>
          <p:cNvPicPr preferRelativeResize="0"/>
          <p:nvPr/>
        </p:nvPicPr>
        <p:blipFill rotWithShape="1">
          <a:blip r:embed="rId5">
            <a:alphaModFix/>
          </a:blip>
          <a:srcRect/>
          <a:stretch/>
        </p:blipFill>
        <p:spPr>
          <a:xfrm>
            <a:off x="5838825" y="1112895"/>
            <a:ext cx="2619375" cy="1911292"/>
          </a:xfrm>
          <a:prstGeom prst="rect">
            <a:avLst/>
          </a:prstGeom>
          <a:noFill/>
          <a:ln>
            <a:noFill/>
          </a:ln>
        </p:spPr>
      </p:pic>
      <p:sp>
        <p:nvSpPr>
          <p:cNvPr id="137" name="Google Shape;137;p24"/>
          <p:cNvSpPr txBox="1"/>
          <p:nvPr/>
        </p:nvSpPr>
        <p:spPr>
          <a:xfrm>
            <a:off x="454295" y="3473114"/>
            <a:ext cx="7717186" cy="1513466"/>
          </a:xfrm>
          <a:prstGeom prst="rect">
            <a:avLst/>
          </a:prstGeom>
          <a:noFill/>
          <a:ln>
            <a:noFill/>
          </a:ln>
        </p:spPr>
        <p:txBody>
          <a:bodyPr spcFirstLastPara="1" wrap="square" lIns="68575" tIns="34275" rIns="68575" bIns="34275" anchor="t" anchorCtr="0">
            <a:normAutofit/>
          </a:bodyPr>
          <a:lstStyle/>
          <a:p>
            <a:pPr marL="177800" marR="0" lvl="0" indent="-177800" algn="l" rtl="0">
              <a:lnSpc>
                <a:spcPct val="90000"/>
              </a:lnSpc>
              <a:spcBef>
                <a:spcPts val="0"/>
              </a:spcBef>
              <a:spcAft>
                <a:spcPts val="0"/>
              </a:spcAft>
              <a:buClr>
                <a:schemeClr val="dk1"/>
              </a:buClr>
              <a:buSzPts val="1400"/>
              <a:buFont typeface="Arial"/>
              <a:buChar char="•"/>
            </a:pPr>
            <a:r>
              <a:rPr lang="en" sz="1400" b="0" i="0" u="none" strike="noStrike" cap="none">
                <a:solidFill>
                  <a:schemeClr val="dk1"/>
                </a:solidFill>
                <a:latin typeface="+mn-lt"/>
                <a:ea typeface="Calibri"/>
                <a:cs typeface="Calibri"/>
                <a:sym typeface="Calibri"/>
              </a:rPr>
              <a:t>The Median of on time and late payer is more or less the same.</a:t>
            </a:r>
            <a:endParaRPr sz="1100">
              <a:latin typeface="+mn-lt"/>
            </a:endParaRPr>
          </a:p>
          <a:p>
            <a:pPr marL="177800" marR="0" lvl="0" indent="-177800" algn="l" rtl="0">
              <a:lnSpc>
                <a:spcPct val="90000"/>
              </a:lnSpc>
              <a:spcBef>
                <a:spcPts val="800"/>
              </a:spcBef>
              <a:spcAft>
                <a:spcPts val="0"/>
              </a:spcAft>
              <a:buClr>
                <a:schemeClr val="dk1"/>
              </a:buClr>
              <a:buSzPts val="1400"/>
              <a:buFont typeface="Arial"/>
              <a:buChar char="•"/>
            </a:pPr>
            <a:r>
              <a:rPr lang="en" sz="1400" b="0" i="0" u="none" strike="noStrike" cap="none">
                <a:solidFill>
                  <a:schemeClr val="dk1"/>
                </a:solidFill>
                <a:latin typeface="+mn-lt"/>
                <a:ea typeface="Calibri"/>
                <a:cs typeface="Calibri"/>
                <a:sym typeface="Calibri"/>
              </a:rPr>
              <a:t>Credit memo has the higher late payment ratio.</a:t>
            </a:r>
            <a:endParaRPr sz="1100">
              <a:latin typeface="+mn-lt"/>
            </a:endParaRPr>
          </a:p>
          <a:p>
            <a:pPr marL="177800" marR="0" lvl="0" indent="-177800" algn="l" rtl="0">
              <a:lnSpc>
                <a:spcPct val="90000"/>
              </a:lnSpc>
              <a:spcBef>
                <a:spcPts val="800"/>
              </a:spcBef>
              <a:spcAft>
                <a:spcPts val="0"/>
              </a:spcAft>
              <a:buClr>
                <a:schemeClr val="dk1"/>
              </a:buClr>
              <a:buSzPts val="1400"/>
              <a:buFont typeface="Arial"/>
              <a:buChar char="•"/>
            </a:pPr>
            <a:r>
              <a:rPr lang="en" sz="1400" b="0" i="0" u="none" strike="noStrike" cap="none">
                <a:solidFill>
                  <a:schemeClr val="dk1"/>
                </a:solidFill>
                <a:latin typeface="+mn-lt"/>
                <a:ea typeface="Calibri"/>
                <a:cs typeface="Calibri"/>
                <a:sym typeface="Calibri"/>
              </a:rPr>
              <a:t>Majority of the invoice type was for Goods.</a:t>
            </a:r>
            <a:endParaRPr sz="1100">
              <a:latin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 dirty="0">
                <a:latin typeface="+mn-lt"/>
              </a:rPr>
              <a:t>Clustering</a:t>
            </a:r>
            <a:endParaRPr dirty="0">
              <a:latin typeface="+mn-lt"/>
            </a:endParaRPr>
          </a:p>
        </p:txBody>
      </p:sp>
      <p:pic>
        <p:nvPicPr>
          <p:cNvPr id="143" name="Google Shape;143;p25" descr="A screenshot of a graph&#10;&#10;Description automatically generated"/>
          <p:cNvPicPr preferRelativeResize="0">
            <a:picLocks noGrp="1"/>
          </p:cNvPicPr>
          <p:nvPr>
            <p:ph type="body" idx="1"/>
          </p:nvPr>
        </p:nvPicPr>
        <p:blipFill rotWithShape="1">
          <a:blip r:embed="rId3">
            <a:alphaModFix/>
          </a:blip>
          <a:srcRect/>
          <a:stretch/>
        </p:blipFill>
        <p:spPr>
          <a:xfrm>
            <a:off x="383484" y="3005759"/>
            <a:ext cx="2602112" cy="867371"/>
          </a:xfrm>
          <a:prstGeom prst="rect">
            <a:avLst/>
          </a:prstGeom>
          <a:noFill/>
          <a:ln>
            <a:noFill/>
          </a:ln>
        </p:spPr>
      </p:pic>
      <p:pic>
        <p:nvPicPr>
          <p:cNvPr id="144" name="Google Shape;144;p25" descr="A group of black text&#10;&#10;Description automatically generated"/>
          <p:cNvPicPr preferRelativeResize="0">
            <a:picLocks noGrp="1"/>
          </p:cNvPicPr>
          <p:nvPr>
            <p:ph type="body" idx="2"/>
          </p:nvPr>
        </p:nvPicPr>
        <p:blipFill rotWithShape="1">
          <a:blip r:embed="rId4">
            <a:alphaModFix/>
          </a:blip>
          <a:srcRect/>
          <a:stretch/>
        </p:blipFill>
        <p:spPr>
          <a:xfrm>
            <a:off x="361950" y="1207215"/>
            <a:ext cx="3057111" cy="949576"/>
          </a:xfrm>
          <a:prstGeom prst="rect">
            <a:avLst/>
          </a:prstGeom>
          <a:noFill/>
          <a:ln>
            <a:noFill/>
          </a:ln>
        </p:spPr>
      </p:pic>
      <p:pic>
        <p:nvPicPr>
          <p:cNvPr id="145" name="Google Shape;145;p25" descr="A comparison of a comparison of a number of columns&#10;&#10;Description automatically generated with medium confidence"/>
          <p:cNvPicPr preferRelativeResize="0"/>
          <p:nvPr/>
        </p:nvPicPr>
        <p:blipFill rotWithShape="1">
          <a:blip r:embed="rId5">
            <a:alphaModFix/>
          </a:blip>
          <a:srcRect b="-58"/>
          <a:stretch/>
        </p:blipFill>
        <p:spPr>
          <a:xfrm>
            <a:off x="4518527" y="1071134"/>
            <a:ext cx="3400424" cy="1905001"/>
          </a:xfrm>
          <a:prstGeom prst="rect">
            <a:avLst/>
          </a:prstGeom>
          <a:noFill/>
          <a:ln>
            <a:noFill/>
          </a:ln>
        </p:spPr>
      </p:pic>
      <p:pic>
        <p:nvPicPr>
          <p:cNvPr id="146" name="Google Shape;146;p25" descr="A blue circle with orange and green triangles&#10;&#10;Description automatically generated"/>
          <p:cNvPicPr preferRelativeResize="0"/>
          <p:nvPr/>
        </p:nvPicPr>
        <p:blipFill rotWithShape="1">
          <a:blip r:embed="rId6">
            <a:alphaModFix/>
          </a:blip>
          <a:srcRect/>
          <a:stretch/>
        </p:blipFill>
        <p:spPr>
          <a:xfrm>
            <a:off x="4503204" y="3449914"/>
            <a:ext cx="1785951" cy="1624012"/>
          </a:xfrm>
          <a:prstGeom prst="rect">
            <a:avLst/>
          </a:prstGeom>
          <a:noFill/>
          <a:ln>
            <a:noFill/>
          </a:ln>
        </p:spPr>
      </p:pic>
      <p:sp>
        <p:nvSpPr>
          <p:cNvPr id="147" name="Google Shape;147;p25"/>
          <p:cNvSpPr txBox="1"/>
          <p:nvPr/>
        </p:nvSpPr>
        <p:spPr>
          <a:xfrm>
            <a:off x="217418" y="2178327"/>
            <a:ext cx="3599208" cy="715550"/>
          </a:xfrm>
          <a:prstGeom prst="rect">
            <a:avLst/>
          </a:prstGeom>
          <a:noFill/>
          <a:ln>
            <a:noFill/>
          </a:ln>
        </p:spPr>
        <p:txBody>
          <a:bodyPr spcFirstLastPara="1" wrap="square" lIns="68575" tIns="34275" rIns="68575" bIns="34275" anchor="t" anchorCtr="0">
            <a:spAutoFit/>
          </a:bodyPr>
          <a:lstStyle/>
          <a:p>
            <a:pPr marL="215900" marR="0" lvl="0" indent="-215900" algn="l" rtl="0">
              <a:spcBef>
                <a:spcPts val="0"/>
              </a:spcBef>
              <a:spcAft>
                <a:spcPts val="0"/>
              </a:spcAft>
              <a:buClr>
                <a:schemeClr val="dk1"/>
              </a:buClr>
              <a:buSzPts val="1400"/>
              <a:buFont typeface="Arial"/>
              <a:buChar char="•"/>
            </a:pPr>
            <a:r>
              <a:rPr lang="en" sz="1400" b="0" i="0" u="none" strike="noStrike" cap="none" dirty="0">
                <a:solidFill>
                  <a:schemeClr val="dk1"/>
                </a:solidFill>
                <a:latin typeface="+mn-lt"/>
                <a:ea typeface="Calibri"/>
                <a:cs typeface="Calibri"/>
                <a:sym typeface="Calibri"/>
              </a:rPr>
              <a:t>From the above results, we can see that for 3 clusters, the silhouette score is decent. Hence selecting </a:t>
            </a:r>
            <a:r>
              <a:rPr lang="en" sz="1400" b="0" i="0" u="none" strike="noStrike" cap="none" dirty="0" err="1">
                <a:solidFill>
                  <a:schemeClr val="dk1"/>
                </a:solidFill>
                <a:latin typeface="+mn-lt"/>
                <a:ea typeface="Calibri"/>
                <a:cs typeface="Calibri"/>
                <a:sym typeface="Calibri"/>
              </a:rPr>
              <a:t>n_clusters</a:t>
            </a:r>
            <a:r>
              <a:rPr lang="en" sz="1400" b="0" i="0" u="none" strike="noStrike" cap="none" dirty="0">
                <a:solidFill>
                  <a:schemeClr val="dk1"/>
                </a:solidFill>
                <a:latin typeface="+mn-lt"/>
                <a:ea typeface="Calibri"/>
                <a:cs typeface="Calibri"/>
                <a:sym typeface="Calibri"/>
              </a:rPr>
              <a:t> as 3.</a:t>
            </a:r>
            <a:endParaRPr sz="1100" dirty="0">
              <a:latin typeface="+mn-lt"/>
            </a:endParaRPr>
          </a:p>
        </p:txBody>
      </p:sp>
      <p:sp>
        <p:nvSpPr>
          <p:cNvPr id="148" name="Google Shape;148;p25"/>
          <p:cNvSpPr txBox="1"/>
          <p:nvPr/>
        </p:nvSpPr>
        <p:spPr>
          <a:xfrm>
            <a:off x="338346" y="4009611"/>
            <a:ext cx="1987412" cy="715550"/>
          </a:xfrm>
          <a:prstGeom prst="rect">
            <a:avLst/>
          </a:prstGeom>
          <a:noFill/>
          <a:ln>
            <a:noFill/>
          </a:ln>
        </p:spPr>
        <p:txBody>
          <a:bodyPr spcFirstLastPara="1" wrap="square" lIns="68575" tIns="34275" rIns="68575" bIns="34275" anchor="t" anchorCtr="0">
            <a:spAutoFit/>
          </a:bodyPr>
          <a:lstStyle/>
          <a:p>
            <a:pPr marL="215900" marR="0" lvl="0" indent="-215900" algn="l" rtl="0">
              <a:spcBef>
                <a:spcPts val="0"/>
              </a:spcBef>
              <a:spcAft>
                <a:spcPts val="0"/>
              </a:spcAft>
              <a:buClr>
                <a:schemeClr val="dk1"/>
              </a:buClr>
              <a:buSzPts val="1400"/>
              <a:buFont typeface="Arial"/>
              <a:buChar char="•"/>
            </a:pPr>
            <a:r>
              <a:rPr lang="en" sz="1400" b="0" i="0" u="none" strike="noStrike" cap="none" dirty="0">
                <a:solidFill>
                  <a:schemeClr val="dk1"/>
                </a:solidFill>
                <a:latin typeface="+mn-lt"/>
                <a:ea typeface="Calibri"/>
                <a:cs typeface="Calibri"/>
                <a:sym typeface="Calibri"/>
              </a:rPr>
              <a:t>Assigning labels to the </a:t>
            </a:r>
            <a:r>
              <a:rPr lang="en" sz="1400" b="0" i="0" u="none" strike="noStrike" cap="none" dirty="0" err="1">
                <a:solidFill>
                  <a:schemeClr val="dk1"/>
                </a:solidFill>
                <a:latin typeface="+mn-lt"/>
                <a:ea typeface="Calibri"/>
                <a:cs typeface="Calibri"/>
                <a:sym typeface="Calibri"/>
              </a:rPr>
              <a:t>cust_seg</a:t>
            </a:r>
            <a:r>
              <a:rPr lang="en" sz="1400" b="0" i="0" u="none" strike="noStrike" cap="none" dirty="0">
                <a:solidFill>
                  <a:schemeClr val="dk1"/>
                </a:solidFill>
                <a:latin typeface="+mn-lt"/>
                <a:ea typeface="Calibri"/>
                <a:cs typeface="Calibri"/>
                <a:sym typeface="Calibri"/>
              </a:rPr>
              <a:t> </a:t>
            </a:r>
            <a:r>
              <a:rPr lang="en" sz="1400" b="0" i="0" u="none" strike="noStrike" cap="none" dirty="0" err="1">
                <a:solidFill>
                  <a:schemeClr val="dk1"/>
                </a:solidFill>
                <a:latin typeface="+mn-lt"/>
                <a:ea typeface="Calibri"/>
                <a:cs typeface="Calibri"/>
                <a:sym typeface="Calibri"/>
              </a:rPr>
              <a:t>dataframe</a:t>
            </a:r>
            <a:endParaRPr sz="1400" b="0" i="0" u="none" strike="noStrike" cap="none" dirty="0">
              <a:solidFill>
                <a:schemeClr val="dk1"/>
              </a:solidFill>
              <a:latin typeface="+mn-lt"/>
              <a:ea typeface="Calibri"/>
              <a:cs typeface="Calibri"/>
              <a:sym typeface="Calibri"/>
            </a:endParaRPr>
          </a:p>
        </p:txBody>
      </p:sp>
      <p:sp>
        <p:nvSpPr>
          <p:cNvPr id="149" name="Google Shape;149;p25"/>
          <p:cNvSpPr txBox="1"/>
          <p:nvPr/>
        </p:nvSpPr>
        <p:spPr>
          <a:xfrm>
            <a:off x="6262845" y="2582489"/>
            <a:ext cx="2483590" cy="930994"/>
          </a:xfrm>
          <a:prstGeom prst="rect">
            <a:avLst/>
          </a:prstGeom>
          <a:noFill/>
          <a:ln>
            <a:noFill/>
          </a:ln>
        </p:spPr>
        <p:txBody>
          <a:bodyPr spcFirstLastPara="1" wrap="square" lIns="68575" tIns="34275" rIns="68575" bIns="34275" anchor="t" anchorCtr="0">
            <a:spAutoFit/>
          </a:bodyPr>
          <a:lstStyle/>
          <a:p>
            <a:pPr marL="215900" marR="0" lvl="0" indent="-215900" algn="l" rtl="0">
              <a:spcBef>
                <a:spcPts val="0"/>
              </a:spcBef>
              <a:spcAft>
                <a:spcPts val="0"/>
              </a:spcAft>
              <a:buClr>
                <a:schemeClr val="dk1"/>
              </a:buClr>
              <a:buSzPts val="1400"/>
              <a:buFont typeface="Arial"/>
              <a:buChar char="•"/>
            </a:pPr>
            <a:r>
              <a:rPr lang="en" sz="1400" b="0" i="0" u="none" strike="noStrike" cap="none" dirty="0">
                <a:solidFill>
                  <a:schemeClr val="dk1"/>
                </a:solidFill>
                <a:latin typeface="+mn-lt"/>
                <a:ea typeface="Calibri"/>
                <a:cs typeface="Calibri"/>
                <a:sym typeface="Calibri"/>
              </a:rPr>
              <a:t>Median for prolonged invoice payment is higher than Early invoice payment .</a:t>
            </a:r>
            <a:endParaRPr sz="1100" dirty="0">
              <a:latin typeface="+mn-lt"/>
            </a:endParaRPr>
          </a:p>
        </p:txBody>
      </p:sp>
      <p:sp>
        <p:nvSpPr>
          <p:cNvPr id="150" name="Google Shape;150;p25"/>
          <p:cNvSpPr txBox="1"/>
          <p:nvPr/>
        </p:nvSpPr>
        <p:spPr>
          <a:xfrm>
            <a:off x="6211957" y="3519475"/>
            <a:ext cx="2817768" cy="1361881"/>
          </a:xfrm>
          <a:prstGeom prst="rect">
            <a:avLst/>
          </a:prstGeom>
          <a:noFill/>
          <a:ln>
            <a:noFill/>
          </a:ln>
        </p:spPr>
        <p:txBody>
          <a:bodyPr spcFirstLastPara="1" wrap="square" lIns="68575" tIns="34275" rIns="68575" bIns="34275" anchor="t" anchorCtr="0">
            <a:spAutoFit/>
          </a:bodyPr>
          <a:lstStyle/>
          <a:p>
            <a:pPr marL="215900" marR="0" lvl="0" indent="-215900" algn="l" rtl="0">
              <a:spcBef>
                <a:spcPts val="0"/>
              </a:spcBef>
              <a:spcAft>
                <a:spcPts val="0"/>
              </a:spcAft>
              <a:buClr>
                <a:schemeClr val="dk1"/>
              </a:buClr>
              <a:buSzPts val="1400"/>
              <a:buFont typeface="Arial"/>
              <a:buChar char="•"/>
            </a:pPr>
            <a:r>
              <a:rPr lang="en" sz="1400" b="0" i="0" u="none" strike="noStrike" cap="none" dirty="0">
                <a:solidFill>
                  <a:schemeClr val="dk1"/>
                </a:solidFill>
                <a:latin typeface="+mn-lt"/>
                <a:ea typeface="Calibri"/>
                <a:cs typeface="Calibri"/>
                <a:sym typeface="Calibri"/>
              </a:rPr>
              <a:t>From the above we can see that Early customers comprise of 88.7% of customers whereas medium and prolonged payers are 11.3% in total</a:t>
            </a:r>
            <a:endParaRPr sz="1100" dirty="0">
              <a:latin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 dirty="0">
                <a:latin typeface="+mn-lt"/>
              </a:rPr>
              <a:t>Heat map of </a:t>
            </a:r>
            <a:r>
              <a:rPr lang="en" dirty="0" err="1">
                <a:latin typeface="+mn-lt"/>
              </a:rPr>
              <a:t>X_train</a:t>
            </a:r>
            <a:r>
              <a:rPr lang="en" dirty="0">
                <a:latin typeface="+mn-lt"/>
              </a:rPr>
              <a:t> dataset</a:t>
            </a:r>
            <a:endParaRPr dirty="0">
              <a:latin typeface="+mn-lt"/>
            </a:endParaRPr>
          </a:p>
        </p:txBody>
      </p:sp>
      <p:pic>
        <p:nvPicPr>
          <p:cNvPr id="156" name="Google Shape;156;p26" descr="A screenshot of a graph&#10;&#10;Description automatically generated"/>
          <p:cNvPicPr preferRelativeResize="0">
            <a:picLocks noGrp="1"/>
          </p:cNvPicPr>
          <p:nvPr>
            <p:ph type="body" idx="1"/>
          </p:nvPr>
        </p:nvPicPr>
        <p:blipFill rotWithShape="1">
          <a:blip r:embed="rId3">
            <a:alphaModFix/>
          </a:blip>
          <a:srcRect/>
          <a:stretch/>
        </p:blipFill>
        <p:spPr>
          <a:xfrm>
            <a:off x="846549" y="1178719"/>
            <a:ext cx="3145602" cy="3263504"/>
          </a:xfrm>
          <a:prstGeom prst="rect">
            <a:avLst/>
          </a:prstGeom>
          <a:noFill/>
          <a:ln>
            <a:noFill/>
          </a:ln>
        </p:spPr>
      </p:pic>
      <p:pic>
        <p:nvPicPr>
          <p:cNvPr id="157" name="Google Shape;157;p26" descr="A screenshot of a graph&#10;&#10;Description automatically generated"/>
          <p:cNvPicPr preferRelativeResize="0">
            <a:picLocks noGrp="1"/>
          </p:cNvPicPr>
          <p:nvPr>
            <p:ph type="body" idx="2"/>
          </p:nvPr>
        </p:nvPicPr>
        <p:blipFill rotWithShape="1">
          <a:blip r:embed="rId4">
            <a:alphaModFix/>
          </a:blip>
          <a:srcRect/>
          <a:stretch/>
        </p:blipFill>
        <p:spPr>
          <a:xfrm>
            <a:off x="4997805" y="1112044"/>
            <a:ext cx="3091740" cy="3263504"/>
          </a:xfrm>
          <a:prstGeom prst="rect">
            <a:avLst/>
          </a:prstGeom>
          <a:noFill/>
          <a:ln>
            <a:noFill/>
          </a:ln>
        </p:spPr>
      </p:pic>
      <p:sp>
        <p:nvSpPr>
          <p:cNvPr id="158" name="Google Shape;158;p26"/>
          <p:cNvSpPr txBox="1"/>
          <p:nvPr/>
        </p:nvSpPr>
        <p:spPr>
          <a:xfrm>
            <a:off x="1181100" y="4451002"/>
            <a:ext cx="2724150" cy="71555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0" i="0" u="none" strike="noStrike" cap="none">
                <a:solidFill>
                  <a:schemeClr val="dk1"/>
                </a:solidFill>
                <a:latin typeface="+mn-lt"/>
                <a:ea typeface="Calibri"/>
                <a:cs typeface="Calibri"/>
                <a:sym typeface="Calibri"/>
              </a:rPr>
              <a:t>Before dropping dropping INV -</a:t>
            </a:r>
            <a:endParaRPr sz="1100">
              <a:latin typeface="+mn-lt"/>
            </a:endParaRPr>
          </a:p>
          <a:p>
            <a:pPr marL="0" marR="0" lvl="0" indent="0" algn="ctr" rtl="0">
              <a:spcBef>
                <a:spcPts val="0"/>
              </a:spcBef>
              <a:spcAft>
                <a:spcPts val="0"/>
              </a:spcAft>
              <a:buNone/>
            </a:pPr>
            <a:r>
              <a:rPr lang="en" sz="1400" b="0" i="0" u="none" strike="noStrike" cap="none">
                <a:solidFill>
                  <a:schemeClr val="dk1"/>
                </a:solidFill>
                <a:latin typeface="+mn-lt"/>
                <a:ea typeface="Calibri"/>
                <a:cs typeface="Calibri"/>
                <a:sym typeface="Calibri"/>
              </a:rPr>
              <a:t>INV &amp; Immediate Payment has high multicollinearity </a:t>
            </a:r>
            <a:endParaRPr sz="1100">
              <a:latin typeface="+mn-lt"/>
            </a:endParaRPr>
          </a:p>
        </p:txBody>
      </p:sp>
      <p:sp>
        <p:nvSpPr>
          <p:cNvPr id="159" name="Google Shape;159;p26"/>
          <p:cNvSpPr txBox="1"/>
          <p:nvPr/>
        </p:nvSpPr>
        <p:spPr>
          <a:xfrm>
            <a:off x="5048250" y="4510601"/>
            <a:ext cx="3381375" cy="500107"/>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0" i="0" u="none" strike="noStrike" cap="none">
                <a:solidFill>
                  <a:schemeClr val="dk1"/>
                </a:solidFill>
                <a:latin typeface="+mn-lt"/>
                <a:ea typeface="Calibri"/>
                <a:cs typeface="Calibri"/>
                <a:sym typeface="Calibri"/>
              </a:rPr>
              <a:t> After dropping INV –</a:t>
            </a:r>
            <a:br>
              <a:rPr lang="en" sz="1400" b="0" i="0" u="none" strike="noStrike" cap="none">
                <a:solidFill>
                  <a:schemeClr val="dk1"/>
                </a:solidFill>
                <a:latin typeface="+mn-lt"/>
                <a:ea typeface="Calibri"/>
                <a:cs typeface="Calibri"/>
                <a:sym typeface="Calibri"/>
              </a:rPr>
            </a:br>
            <a:r>
              <a:rPr lang="en" sz="1400" b="0" i="0" u="none" strike="noStrike" cap="none">
                <a:solidFill>
                  <a:schemeClr val="dk1"/>
                </a:solidFill>
                <a:latin typeface="+mn-lt"/>
                <a:ea typeface="Calibri"/>
                <a:cs typeface="Calibri"/>
                <a:sym typeface="Calibri"/>
              </a:rPr>
              <a:t>data has no high multicollinearity. </a:t>
            </a:r>
            <a:endParaRPr sz="1100">
              <a:latin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7"/>
          <p:cNvSpPr txBox="1">
            <a:spLocks noGrp="1"/>
          </p:cNvSpPr>
          <p:nvPr>
            <p:ph type="ctrTitle"/>
          </p:nvPr>
        </p:nvSpPr>
        <p:spPr>
          <a:xfrm>
            <a:off x="311708" y="744575"/>
            <a:ext cx="8520600" cy="20526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dk1"/>
              </a:buClr>
              <a:buSzPts val="4500"/>
              <a:buFont typeface="Calibri"/>
              <a:buNone/>
            </a:pPr>
            <a:r>
              <a:rPr lang="en" dirty="0">
                <a:latin typeface="+mn-lt"/>
              </a:rPr>
              <a:t>Model Building </a:t>
            </a:r>
            <a:endParaRPr dirty="0">
              <a:latin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
              <a:t>Model Building </a:t>
            </a:r>
            <a:endParaRPr/>
          </a:p>
        </p:txBody>
      </p:sp>
      <p:sp>
        <p:nvSpPr>
          <p:cNvPr id="170" name="Google Shape;170;p28"/>
          <p:cNvSpPr txBox="1">
            <a:spLocks noGrp="1"/>
          </p:cNvSpPr>
          <p:nvPr>
            <p:ph type="body" idx="1"/>
          </p:nvPr>
        </p:nvSpPr>
        <p:spPr>
          <a:xfrm>
            <a:off x="609599" y="3740944"/>
            <a:ext cx="7123043" cy="1212056"/>
          </a:xfrm>
          <a:prstGeom prst="rect">
            <a:avLst/>
          </a:prstGeom>
          <a:noFill/>
          <a:ln>
            <a:noFill/>
          </a:ln>
        </p:spPr>
        <p:txBody>
          <a:bodyPr spcFirstLastPara="1" wrap="square" lIns="68575" tIns="34275" rIns="68575" bIns="34275" anchor="t" anchorCtr="0">
            <a:noAutofit/>
          </a:bodyPr>
          <a:lstStyle/>
          <a:p>
            <a:pPr marL="177800" lvl="0" indent="-163830" algn="l" rtl="0">
              <a:lnSpc>
                <a:spcPct val="90000"/>
              </a:lnSpc>
              <a:spcBef>
                <a:spcPts val="0"/>
              </a:spcBef>
              <a:spcAft>
                <a:spcPts val="0"/>
              </a:spcAft>
              <a:buClr>
                <a:schemeClr val="dk1"/>
              </a:buClr>
              <a:buSzPct val="100000"/>
              <a:buChar char="●"/>
            </a:pPr>
            <a:r>
              <a:rPr lang="en" sz="1400" dirty="0">
                <a:solidFill>
                  <a:schemeClr val="tx1"/>
                </a:solidFill>
                <a:latin typeface="+mn-lt"/>
              </a:rPr>
              <a:t>After checking 1</a:t>
            </a:r>
            <a:r>
              <a:rPr lang="en" sz="1400" baseline="30000" dirty="0">
                <a:solidFill>
                  <a:schemeClr val="tx1"/>
                </a:solidFill>
                <a:latin typeface="+mn-lt"/>
              </a:rPr>
              <a:t>st</a:t>
            </a:r>
            <a:r>
              <a:rPr lang="en" sz="1400" dirty="0">
                <a:solidFill>
                  <a:schemeClr val="tx1"/>
                </a:solidFill>
                <a:latin typeface="+mn-lt"/>
              </a:rPr>
              <a:t>  Model we performed manual feature elimination of '60 Days from Inv Date’</a:t>
            </a:r>
            <a:endParaRPr sz="1400" dirty="0">
              <a:solidFill>
                <a:schemeClr val="tx1"/>
              </a:solidFill>
              <a:latin typeface="+mn-lt"/>
            </a:endParaRPr>
          </a:p>
          <a:p>
            <a:pPr marL="177800" lvl="0" indent="-163830" algn="l" rtl="0">
              <a:lnSpc>
                <a:spcPct val="90000"/>
              </a:lnSpc>
              <a:spcBef>
                <a:spcPts val="800"/>
              </a:spcBef>
              <a:spcAft>
                <a:spcPts val="0"/>
              </a:spcAft>
              <a:buClr>
                <a:schemeClr val="dk1"/>
              </a:buClr>
              <a:buSzPct val="100000"/>
              <a:buChar char="●"/>
            </a:pPr>
            <a:r>
              <a:rPr lang="en" sz="1400" dirty="0">
                <a:solidFill>
                  <a:schemeClr val="tx1"/>
                </a:solidFill>
                <a:latin typeface="+mn-lt"/>
              </a:rPr>
              <a:t>Final model has 13 features .</a:t>
            </a:r>
            <a:endParaRPr sz="1400" dirty="0">
              <a:solidFill>
                <a:schemeClr val="tx1"/>
              </a:solidFill>
              <a:latin typeface="+mn-lt"/>
            </a:endParaRPr>
          </a:p>
          <a:p>
            <a:pPr marL="177800" lvl="0" indent="-163830" algn="l" rtl="0">
              <a:lnSpc>
                <a:spcPct val="90000"/>
              </a:lnSpc>
              <a:spcBef>
                <a:spcPts val="800"/>
              </a:spcBef>
              <a:spcAft>
                <a:spcPts val="0"/>
              </a:spcAft>
              <a:buClr>
                <a:schemeClr val="dk1"/>
              </a:buClr>
              <a:buSzPct val="100000"/>
              <a:buChar char="●"/>
            </a:pPr>
            <a:r>
              <a:rPr lang="en" sz="1400" dirty="0">
                <a:solidFill>
                  <a:schemeClr val="tx1"/>
                </a:solidFill>
                <a:latin typeface="+mn-lt"/>
              </a:rPr>
              <a:t>All the P value VIF are in accepted range.</a:t>
            </a:r>
            <a:endParaRPr sz="1400" dirty="0">
              <a:solidFill>
                <a:schemeClr val="tx1"/>
              </a:solidFill>
              <a:latin typeface="+mn-lt"/>
            </a:endParaRPr>
          </a:p>
          <a:p>
            <a:pPr marL="177800" lvl="0" indent="-163830" algn="l" rtl="0">
              <a:lnSpc>
                <a:spcPct val="90000"/>
              </a:lnSpc>
              <a:spcBef>
                <a:spcPts val="800"/>
              </a:spcBef>
              <a:spcAft>
                <a:spcPts val="0"/>
              </a:spcAft>
              <a:buClr>
                <a:schemeClr val="dk1"/>
              </a:buClr>
              <a:buSzPct val="100000"/>
              <a:buChar char="●"/>
            </a:pPr>
            <a:r>
              <a:rPr lang="en" sz="1400" dirty="0">
                <a:solidFill>
                  <a:schemeClr val="tx1"/>
                </a:solidFill>
                <a:latin typeface="+mn-lt"/>
              </a:rPr>
              <a:t>We used this model to make predictions on </a:t>
            </a:r>
            <a:r>
              <a:rPr lang="en" sz="1400" dirty="0" err="1">
                <a:solidFill>
                  <a:schemeClr val="tx1"/>
                </a:solidFill>
                <a:latin typeface="+mn-lt"/>
              </a:rPr>
              <a:t>traning</a:t>
            </a:r>
            <a:r>
              <a:rPr lang="en" sz="1400" dirty="0">
                <a:solidFill>
                  <a:schemeClr val="tx1"/>
                </a:solidFill>
                <a:latin typeface="+mn-lt"/>
              </a:rPr>
              <a:t> and testing data set.</a:t>
            </a:r>
            <a:endParaRPr sz="1400" dirty="0">
              <a:solidFill>
                <a:schemeClr val="tx1"/>
              </a:solidFill>
              <a:latin typeface="+mn-lt"/>
            </a:endParaRPr>
          </a:p>
          <a:p>
            <a:pPr marL="177800" lvl="0" indent="-101600" algn="l" rtl="0">
              <a:lnSpc>
                <a:spcPct val="90000"/>
              </a:lnSpc>
              <a:spcBef>
                <a:spcPts val="800"/>
              </a:spcBef>
              <a:spcAft>
                <a:spcPts val="0"/>
              </a:spcAft>
              <a:buClr>
                <a:schemeClr val="dk1"/>
              </a:buClr>
              <a:buSzPct val="100000"/>
              <a:buNone/>
            </a:pPr>
            <a:endParaRPr sz="1400" dirty="0">
              <a:solidFill>
                <a:schemeClr val="tx1"/>
              </a:solidFill>
              <a:latin typeface="+mn-lt"/>
            </a:endParaRPr>
          </a:p>
          <a:p>
            <a:pPr marL="177800" lvl="0" indent="-101600" algn="l" rtl="0">
              <a:lnSpc>
                <a:spcPct val="90000"/>
              </a:lnSpc>
              <a:spcBef>
                <a:spcPts val="800"/>
              </a:spcBef>
              <a:spcAft>
                <a:spcPts val="1200"/>
              </a:spcAft>
              <a:buClr>
                <a:schemeClr val="dk1"/>
              </a:buClr>
              <a:buSzPct val="100000"/>
              <a:buNone/>
            </a:pPr>
            <a:endParaRPr sz="1400" dirty="0">
              <a:solidFill>
                <a:schemeClr val="tx1"/>
              </a:solidFill>
              <a:latin typeface="+mn-lt"/>
            </a:endParaRPr>
          </a:p>
        </p:txBody>
      </p:sp>
      <p:pic>
        <p:nvPicPr>
          <p:cNvPr id="171" name="Google Shape;171;p28" descr="A screenshot of a table&#10;&#10;Description automatically generated"/>
          <p:cNvPicPr preferRelativeResize="0">
            <a:picLocks noGrp="1"/>
          </p:cNvPicPr>
          <p:nvPr>
            <p:ph type="body" idx="2"/>
          </p:nvPr>
        </p:nvPicPr>
        <p:blipFill rotWithShape="1">
          <a:blip r:embed="rId3">
            <a:alphaModFix/>
          </a:blip>
          <a:srcRect/>
          <a:stretch/>
        </p:blipFill>
        <p:spPr>
          <a:xfrm>
            <a:off x="548742" y="1426369"/>
            <a:ext cx="2296529" cy="2193131"/>
          </a:xfrm>
          <a:prstGeom prst="rect">
            <a:avLst/>
          </a:prstGeom>
          <a:noFill/>
          <a:ln>
            <a:noFill/>
          </a:ln>
        </p:spPr>
      </p:pic>
      <p:sp>
        <p:nvSpPr>
          <p:cNvPr id="172" name="Google Shape;172;p28"/>
          <p:cNvSpPr txBox="1"/>
          <p:nvPr/>
        </p:nvSpPr>
        <p:spPr>
          <a:xfrm>
            <a:off x="1085850" y="1112044"/>
            <a:ext cx="1371600" cy="307181"/>
          </a:xfrm>
          <a:prstGeom prst="rect">
            <a:avLst/>
          </a:prstGeom>
          <a:noFill/>
          <a:ln>
            <a:noFill/>
          </a:ln>
        </p:spPr>
        <p:txBody>
          <a:bodyPr spcFirstLastPara="1" wrap="square" lIns="68575" tIns="34275" rIns="68575" bIns="34275" anchor="t" anchorCtr="0">
            <a:normAutofit/>
          </a:bodyPr>
          <a:lstStyle/>
          <a:p>
            <a:pPr marL="0" marR="0" lvl="0" indent="0" algn="l" rtl="0">
              <a:lnSpc>
                <a:spcPct val="90000"/>
              </a:lnSpc>
              <a:spcBef>
                <a:spcPts val="0"/>
              </a:spcBef>
              <a:spcAft>
                <a:spcPts val="0"/>
              </a:spcAft>
              <a:buClr>
                <a:schemeClr val="dk1"/>
              </a:buClr>
              <a:buSzPts val="1400"/>
              <a:buFont typeface="Arial"/>
              <a:buNone/>
            </a:pPr>
            <a:r>
              <a:rPr lang="en" sz="1400" b="0" i="0" u="none" strike="noStrike" cap="none">
                <a:solidFill>
                  <a:schemeClr val="dk1"/>
                </a:solidFill>
                <a:latin typeface="Calibri"/>
                <a:ea typeface="Calibri"/>
                <a:cs typeface="Calibri"/>
                <a:sym typeface="Calibri"/>
              </a:rPr>
              <a:t>1</a:t>
            </a:r>
            <a:r>
              <a:rPr lang="en" sz="1400" b="0" i="0" u="none" strike="noStrike" cap="none" baseline="30000">
                <a:solidFill>
                  <a:schemeClr val="dk1"/>
                </a:solidFill>
                <a:latin typeface="Calibri"/>
                <a:ea typeface="Calibri"/>
                <a:cs typeface="Calibri"/>
                <a:sym typeface="Calibri"/>
              </a:rPr>
              <a:t>st</a:t>
            </a:r>
            <a:r>
              <a:rPr lang="en" sz="1400" b="0" i="0" u="none" strike="noStrike" cap="none">
                <a:solidFill>
                  <a:schemeClr val="dk1"/>
                </a:solidFill>
                <a:latin typeface="Calibri"/>
                <a:ea typeface="Calibri"/>
                <a:cs typeface="Calibri"/>
                <a:sym typeface="Calibri"/>
              </a:rPr>
              <a:t> Model</a:t>
            </a:r>
            <a:endParaRPr sz="1100"/>
          </a:p>
        </p:txBody>
      </p:sp>
      <p:pic>
        <p:nvPicPr>
          <p:cNvPr id="173" name="Google Shape;173;p28" descr="A table with numbers and numbers&#10;&#10;Description automatically generated"/>
          <p:cNvPicPr preferRelativeResize="0"/>
          <p:nvPr/>
        </p:nvPicPr>
        <p:blipFill rotWithShape="1">
          <a:blip r:embed="rId4">
            <a:alphaModFix/>
          </a:blip>
          <a:srcRect/>
          <a:stretch/>
        </p:blipFill>
        <p:spPr>
          <a:xfrm>
            <a:off x="2895600" y="1457325"/>
            <a:ext cx="2367536" cy="2143125"/>
          </a:xfrm>
          <a:prstGeom prst="rect">
            <a:avLst/>
          </a:prstGeom>
          <a:noFill/>
          <a:ln>
            <a:noFill/>
          </a:ln>
        </p:spPr>
      </p:pic>
      <p:sp>
        <p:nvSpPr>
          <p:cNvPr id="174" name="Google Shape;174;p28"/>
          <p:cNvSpPr txBox="1"/>
          <p:nvPr/>
        </p:nvSpPr>
        <p:spPr>
          <a:xfrm>
            <a:off x="3448050" y="1064419"/>
            <a:ext cx="1371600" cy="307181"/>
          </a:xfrm>
          <a:prstGeom prst="rect">
            <a:avLst/>
          </a:prstGeom>
          <a:noFill/>
          <a:ln>
            <a:noFill/>
          </a:ln>
        </p:spPr>
        <p:txBody>
          <a:bodyPr spcFirstLastPara="1" wrap="square" lIns="68575" tIns="34275" rIns="68575" bIns="34275" anchor="t" anchorCtr="0">
            <a:normAutofit/>
          </a:bodyPr>
          <a:lstStyle/>
          <a:p>
            <a:pPr marL="0" marR="0" lvl="0" indent="0" algn="l" rtl="0">
              <a:lnSpc>
                <a:spcPct val="90000"/>
              </a:lnSpc>
              <a:spcBef>
                <a:spcPts val="0"/>
              </a:spcBef>
              <a:spcAft>
                <a:spcPts val="0"/>
              </a:spcAft>
              <a:buClr>
                <a:schemeClr val="dk1"/>
              </a:buClr>
              <a:buSzPts val="1400"/>
              <a:buFont typeface="Arial"/>
              <a:buNone/>
            </a:pPr>
            <a:r>
              <a:rPr lang="en" sz="1400" b="0" i="0" u="none" strike="noStrike" cap="none">
                <a:solidFill>
                  <a:schemeClr val="dk1"/>
                </a:solidFill>
                <a:latin typeface="Calibri"/>
                <a:ea typeface="Calibri"/>
                <a:cs typeface="Calibri"/>
                <a:sym typeface="Calibri"/>
              </a:rPr>
              <a:t>2</a:t>
            </a:r>
            <a:r>
              <a:rPr lang="en" sz="1400" b="0" i="0" u="none" strike="noStrike" cap="none" baseline="30000">
                <a:solidFill>
                  <a:schemeClr val="dk1"/>
                </a:solidFill>
                <a:latin typeface="Calibri"/>
                <a:ea typeface="Calibri"/>
                <a:cs typeface="Calibri"/>
                <a:sym typeface="Calibri"/>
              </a:rPr>
              <a:t>nd</a:t>
            </a:r>
            <a:r>
              <a:rPr lang="en" sz="1400" b="0" i="0" u="none" strike="noStrike" cap="none">
                <a:solidFill>
                  <a:schemeClr val="dk1"/>
                </a:solidFill>
                <a:latin typeface="Calibri"/>
                <a:ea typeface="Calibri"/>
                <a:cs typeface="Calibri"/>
                <a:sym typeface="Calibri"/>
              </a:rPr>
              <a:t>  Model</a:t>
            </a:r>
            <a:endParaRPr sz="1100"/>
          </a:p>
        </p:txBody>
      </p:sp>
      <p:sp>
        <p:nvSpPr>
          <p:cNvPr id="175" name="Google Shape;175;p28"/>
          <p:cNvSpPr txBox="1"/>
          <p:nvPr/>
        </p:nvSpPr>
        <p:spPr>
          <a:xfrm>
            <a:off x="6601239" y="642834"/>
            <a:ext cx="1371600" cy="307181"/>
          </a:xfrm>
          <a:prstGeom prst="rect">
            <a:avLst/>
          </a:prstGeom>
          <a:noFill/>
          <a:ln>
            <a:noFill/>
          </a:ln>
        </p:spPr>
        <p:txBody>
          <a:bodyPr spcFirstLastPara="1" wrap="square" lIns="68575" tIns="34275" rIns="68575" bIns="34275" anchor="t" anchorCtr="0">
            <a:normAutofit/>
          </a:bodyPr>
          <a:lstStyle/>
          <a:p>
            <a:pPr marL="0" marR="0" lvl="0" indent="0" algn="l" rtl="0">
              <a:lnSpc>
                <a:spcPct val="90000"/>
              </a:lnSpc>
              <a:spcBef>
                <a:spcPts val="0"/>
              </a:spcBef>
              <a:spcAft>
                <a:spcPts val="0"/>
              </a:spcAft>
              <a:buClr>
                <a:schemeClr val="dk1"/>
              </a:buClr>
              <a:buSzPts val="1400"/>
              <a:buFont typeface="Arial"/>
              <a:buNone/>
            </a:pPr>
            <a:r>
              <a:rPr lang="en" sz="1400" b="0" i="0" u="none" strike="noStrike" cap="none">
                <a:solidFill>
                  <a:schemeClr val="dk1"/>
                </a:solidFill>
                <a:latin typeface="Calibri"/>
                <a:ea typeface="Calibri"/>
                <a:cs typeface="Calibri"/>
                <a:sym typeface="Calibri"/>
              </a:rPr>
              <a:t>Final features</a:t>
            </a:r>
            <a:endParaRPr sz="1100"/>
          </a:p>
        </p:txBody>
      </p:sp>
      <p:pic>
        <p:nvPicPr>
          <p:cNvPr id="176" name="Google Shape;176;p28" descr="A screenshot of a phone&#10;&#10;Description automatically generated"/>
          <p:cNvPicPr preferRelativeResize="0"/>
          <p:nvPr/>
        </p:nvPicPr>
        <p:blipFill rotWithShape="1">
          <a:blip r:embed="rId5">
            <a:alphaModFix/>
          </a:blip>
          <a:srcRect/>
          <a:stretch/>
        </p:blipFill>
        <p:spPr>
          <a:xfrm>
            <a:off x="6425027" y="873815"/>
            <a:ext cx="1474543" cy="273843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
                <a:latin typeface="+mn-lt"/>
              </a:rPr>
              <a:t>Model Evaluation and Observation</a:t>
            </a:r>
            <a:endParaRPr>
              <a:latin typeface="+mn-lt"/>
            </a:endParaRPr>
          </a:p>
        </p:txBody>
      </p:sp>
      <p:pic>
        <p:nvPicPr>
          <p:cNvPr id="182" name="Google Shape;182;p29" descr="A graph of different colored lines&#10;&#10;Description automatically generated"/>
          <p:cNvPicPr preferRelativeResize="0">
            <a:picLocks noGrp="1"/>
          </p:cNvPicPr>
          <p:nvPr>
            <p:ph type="body" idx="1"/>
          </p:nvPr>
        </p:nvPicPr>
        <p:blipFill rotWithShape="1">
          <a:blip r:embed="rId3">
            <a:alphaModFix/>
          </a:blip>
          <a:srcRect/>
          <a:stretch/>
        </p:blipFill>
        <p:spPr>
          <a:xfrm>
            <a:off x="2488518" y="1115435"/>
            <a:ext cx="2302557" cy="1665865"/>
          </a:xfrm>
          <a:prstGeom prst="rect">
            <a:avLst/>
          </a:prstGeom>
          <a:noFill/>
          <a:ln>
            <a:noFill/>
          </a:ln>
        </p:spPr>
      </p:pic>
      <p:pic>
        <p:nvPicPr>
          <p:cNvPr id="183" name="Google Shape;183;p29" descr="A graph of a positive rate&#10;&#10;Description automatically generated"/>
          <p:cNvPicPr preferRelativeResize="0">
            <a:picLocks noGrp="1"/>
          </p:cNvPicPr>
          <p:nvPr>
            <p:ph type="body" idx="2"/>
          </p:nvPr>
        </p:nvPicPr>
        <p:blipFill rotWithShape="1">
          <a:blip r:embed="rId4">
            <a:alphaModFix/>
          </a:blip>
          <a:srcRect/>
          <a:stretch/>
        </p:blipFill>
        <p:spPr>
          <a:xfrm>
            <a:off x="6853551" y="962025"/>
            <a:ext cx="2106619" cy="2057400"/>
          </a:xfrm>
          <a:prstGeom prst="rect">
            <a:avLst/>
          </a:prstGeom>
          <a:noFill/>
          <a:ln>
            <a:noFill/>
          </a:ln>
        </p:spPr>
      </p:pic>
      <p:sp>
        <p:nvSpPr>
          <p:cNvPr id="184" name="Google Shape;184;p29"/>
          <p:cNvSpPr txBox="1"/>
          <p:nvPr/>
        </p:nvSpPr>
        <p:spPr>
          <a:xfrm>
            <a:off x="314325" y="3209925"/>
            <a:ext cx="8477250" cy="1361881"/>
          </a:xfrm>
          <a:prstGeom prst="rect">
            <a:avLst/>
          </a:prstGeom>
          <a:noFill/>
          <a:ln>
            <a:noFill/>
          </a:ln>
        </p:spPr>
        <p:txBody>
          <a:bodyPr spcFirstLastPara="1" wrap="square" lIns="68575" tIns="34275" rIns="68575" bIns="34275" anchor="t" anchorCtr="0">
            <a:spAutoFit/>
          </a:bodyPr>
          <a:lstStyle/>
          <a:p>
            <a:pPr marL="215900" marR="0" lvl="0" indent="-215900" algn="l" rtl="0">
              <a:spcBef>
                <a:spcPts val="0"/>
              </a:spcBef>
              <a:spcAft>
                <a:spcPts val="0"/>
              </a:spcAft>
              <a:buClr>
                <a:schemeClr val="dk1"/>
              </a:buClr>
              <a:buSzPts val="1400"/>
              <a:buFont typeface="Arial"/>
              <a:buChar char="•"/>
            </a:pPr>
            <a:r>
              <a:rPr lang="en" sz="1400" b="0" i="0" u="none" strike="noStrike" cap="none" dirty="0">
                <a:solidFill>
                  <a:schemeClr val="dk1"/>
                </a:solidFill>
                <a:latin typeface="+mn-lt"/>
                <a:ea typeface="Calibri"/>
                <a:cs typeface="Calibri"/>
                <a:sym typeface="Calibri"/>
              </a:rPr>
              <a:t>From the curve, 0.6 is the optimum point to take it as a cutoff probability.</a:t>
            </a:r>
            <a:endParaRPr sz="1100" dirty="0">
              <a:latin typeface="+mn-lt"/>
            </a:endParaRPr>
          </a:p>
          <a:p>
            <a:pPr marL="215900" marR="0" lvl="0" indent="-215900" algn="l" rtl="0">
              <a:spcBef>
                <a:spcPts val="0"/>
              </a:spcBef>
              <a:spcAft>
                <a:spcPts val="0"/>
              </a:spcAft>
              <a:buClr>
                <a:schemeClr val="dk1"/>
              </a:buClr>
              <a:buSzPts val="1400"/>
              <a:buFont typeface="Arial"/>
              <a:buChar char="•"/>
            </a:pPr>
            <a:r>
              <a:rPr lang="en" sz="1400" b="0" i="0" u="none" strike="noStrike" cap="none" dirty="0">
                <a:solidFill>
                  <a:schemeClr val="dk1"/>
                </a:solidFill>
                <a:latin typeface="+mn-lt"/>
                <a:ea typeface="Calibri"/>
                <a:cs typeface="Calibri"/>
                <a:sym typeface="Calibri"/>
              </a:rPr>
              <a:t>On Precision &amp; Recall trade off we found optimal cutoff of between 0.6 &amp; 0.7 . Hence keeping the optimal cutoff 0.6.</a:t>
            </a:r>
            <a:endParaRPr sz="1100" dirty="0">
              <a:latin typeface="+mn-lt"/>
            </a:endParaRPr>
          </a:p>
          <a:p>
            <a:pPr marL="215900" marR="0" lvl="0" indent="-215900" algn="l" rtl="0">
              <a:spcBef>
                <a:spcPts val="0"/>
              </a:spcBef>
              <a:spcAft>
                <a:spcPts val="0"/>
              </a:spcAft>
              <a:buClr>
                <a:schemeClr val="dk1"/>
              </a:buClr>
              <a:buSzPts val="1400"/>
              <a:buFont typeface="Arial"/>
              <a:buChar char="•"/>
            </a:pPr>
            <a:r>
              <a:rPr lang="en" sz="1400" b="0" i="0" u="none" strike="noStrike" cap="none" dirty="0">
                <a:solidFill>
                  <a:schemeClr val="dk1"/>
                </a:solidFill>
                <a:latin typeface="+mn-lt"/>
                <a:ea typeface="Calibri"/>
                <a:cs typeface="Calibri"/>
                <a:sym typeface="Calibri"/>
              </a:rPr>
              <a:t>AUC = 0.83 which shows the model is good.</a:t>
            </a:r>
            <a:endParaRPr sz="1100" dirty="0">
              <a:latin typeface="+mn-lt"/>
            </a:endParaRPr>
          </a:p>
          <a:p>
            <a:pPr marL="215900" marR="0" lvl="0" indent="-215900" algn="l" rtl="0">
              <a:spcBef>
                <a:spcPts val="0"/>
              </a:spcBef>
              <a:spcAft>
                <a:spcPts val="0"/>
              </a:spcAft>
              <a:buClr>
                <a:schemeClr val="dk1"/>
              </a:buClr>
              <a:buSzPts val="1400"/>
              <a:buFont typeface="Arial"/>
              <a:buChar char="•"/>
            </a:pPr>
            <a:r>
              <a:rPr lang="en" sz="1400" b="0" i="0" u="none" strike="noStrike" cap="none" dirty="0">
                <a:solidFill>
                  <a:schemeClr val="dk1"/>
                </a:solidFill>
                <a:latin typeface="+mn-lt"/>
                <a:ea typeface="Calibri"/>
                <a:cs typeface="Calibri"/>
                <a:sym typeface="Calibri"/>
              </a:rPr>
              <a:t>Our train and test accuracy is almost same around 77-78 %</a:t>
            </a:r>
            <a:endParaRPr sz="1100" dirty="0">
              <a:latin typeface="+mn-lt"/>
            </a:endParaRPr>
          </a:p>
          <a:p>
            <a:pPr marL="215900" marR="0" lvl="0" indent="-127000" algn="l" rtl="0">
              <a:spcBef>
                <a:spcPts val="0"/>
              </a:spcBef>
              <a:spcAft>
                <a:spcPts val="0"/>
              </a:spcAft>
              <a:buClr>
                <a:schemeClr val="dk1"/>
              </a:buClr>
              <a:buSzPts val="1400"/>
              <a:buFont typeface="Arial"/>
              <a:buNone/>
            </a:pPr>
            <a:endParaRPr sz="1400" b="0" i="0" u="none" strike="noStrike" cap="none" dirty="0">
              <a:solidFill>
                <a:schemeClr val="dk1"/>
              </a:solidFill>
              <a:latin typeface="+mn-lt"/>
              <a:ea typeface="Calibri"/>
              <a:cs typeface="Calibri"/>
              <a:sym typeface="Calibri"/>
            </a:endParaRPr>
          </a:p>
        </p:txBody>
      </p:sp>
      <p:pic>
        <p:nvPicPr>
          <p:cNvPr id="185" name="Google Shape;185;p29" descr="A table of numbers with black text&#10;&#10;Description automatically generated"/>
          <p:cNvPicPr preferRelativeResize="0"/>
          <p:nvPr/>
        </p:nvPicPr>
        <p:blipFill rotWithShape="1">
          <a:blip r:embed="rId5">
            <a:alphaModFix/>
          </a:blip>
          <a:srcRect/>
          <a:stretch/>
        </p:blipFill>
        <p:spPr>
          <a:xfrm>
            <a:off x="209550" y="1152525"/>
            <a:ext cx="2449543" cy="1119188"/>
          </a:xfrm>
          <a:prstGeom prst="rect">
            <a:avLst/>
          </a:prstGeom>
          <a:noFill/>
          <a:ln>
            <a:noFill/>
          </a:ln>
        </p:spPr>
      </p:pic>
      <p:pic>
        <p:nvPicPr>
          <p:cNvPr id="186" name="Google Shape;186;p29" descr="A graph with red and green lines&#10;&#10;Description automatically generated"/>
          <p:cNvPicPr preferRelativeResize="0"/>
          <p:nvPr/>
        </p:nvPicPr>
        <p:blipFill rotWithShape="1">
          <a:blip r:embed="rId6">
            <a:alphaModFix/>
          </a:blip>
          <a:srcRect/>
          <a:stretch/>
        </p:blipFill>
        <p:spPr>
          <a:xfrm>
            <a:off x="4657725" y="1077807"/>
            <a:ext cx="2131560" cy="160824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 dirty="0">
                <a:latin typeface="+mn-lt"/>
              </a:rPr>
              <a:t>Random Forest</a:t>
            </a:r>
            <a:endParaRPr dirty="0">
              <a:latin typeface="+mn-lt"/>
            </a:endParaRPr>
          </a:p>
        </p:txBody>
      </p:sp>
      <p:pic>
        <p:nvPicPr>
          <p:cNvPr id="192" name="Google Shape;192;p30" descr="A screenshot of a computer&#10;&#10;Description automatically generated"/>
          <p:cNvPicPr preferRelativeResize="0">
            <a:picLocks noGrp="1"/>
          </p:cNvPicPr>
          <p:nvPr>
            <p:ph type="body" idx="1"/>
          </p:nvPr>
        </p:nvPicPr>
        <p:blipFill rotWithShape="1">
          <a:blip r:embed="rId3">
            <a:alphaModFix/>
          </a:blip>
          <a:srcRect t="7521"/>
          <a:stretch/>
        </p:blipFill>
        <p:spPr>
          <a:xfrm>
            <a:off x="5272088" y="1066800"/>
            <a:ext cx="3007759" cy="1104900"/>
          </a:xfrm>
          <a:prstGeom prst="rect">
            <a:avLst/>
          </a:prstGeom>
          <a:noFill/>
          <a:ln w="9525" cap="flat" cmpd="sng">
            <a:solidFill>
              <a:schemeClr val="dk1"/>
            </a:solidFill>
            <a:prstDash val="solid"/>
            <a:round/>
            <a:headEnd type="none" w="sm" len="sm"/>
            <a:tailEnd type="none" w="sm" len="sm"/>
          </a:ln>
        </p:spPr>
      </p:pic>
      <p:pic>
        <p:nvPicPr>
          <p:cNvPr id="193" name="Google Shape;193;p30" descr="A screenshot of a graph&#10;&#10;Description automatically generated"/>
          <p:cNvPicPr preferRelativeResize="0"/>
          <p:nvPr/>
        </p:nvPicPr>
        <p:blipFill rotWithShape="1">
          <a:blip r:embed="rId4">
            <a:alphaModFix/>
          </a:blip>
          <a:srcRect r="4874"/>
          <a:stretch/>
        </p:blipFill>
        <p:spPr>
          <a:xfrm>
            <a:off x="5511487" y="2438400"/>
            <a:ext cx="2737163" cy="1143000"/>
          </a:xfrm>
          <a:prstGeom prst="rect">
            <a:avLst/>
          </a:prstGeom>
          <a:noFill/>
          <a:ln w="9525" cap="flat" cmpd="sng">
            <a:solidFill>
              <a:schemeClr val="dk1"/>
            </a:solidFill>
            <a:prstDash val="solid"/>
            <a:round/>
            <a:headEnd type="none" w="sm" len="sm"/>
            <a:tailEnd type="none" w="sm" len="sm"/>
          </a:ln>
        </p:spPr>
      </p:pic>
      <p:pic>
        <p:nvPicPr>
          <p:cNvPr id="194" name="Google Shape;194;p30" descr="A number of numbers in a row&#10;&#10;Description automatically generated with medium confidence"/>
          <p:cNvPicPr preferRelativeResize="0"/>
          <p:nvPr/>
        </p:nvPicPr>
        <p:blipFill rotWithShape="1">
          <a:blip r:embed="rId5">
            <a:alphaModFix/>
          </a:blip>
          <a:srcRect l="-581" t="889" r="3778" b="-888"/>
          <a:stretch/>
        </p:blipFill>
        <p:spPr>
          <a:xfrm>
            <a:off x="5038413" y="3829050"/>
            <a:ext cx="3381687" cy="1143000"/>
          </a:xfrm>
          <a:prstGeom prst="rect">
            <a:avLst/>
          </a:prstGeom>
          <a:noFill/>
          <a:ln w="9525" cap="flat" cmpd="sng">
            <a:solidFill>
              <a:schemeClr val="dk1"/>
            </a:solidFill>
            <a:prstDash val="solid"/>
            <a:round/>
            <a:headEnd type="none" w="sm" len="sm"/>
            <a:tailEnd type="none" w="sm" len="sm"/>
          </a:ln>
        </p:spPr>
      </p:pic>
      <p:sp>
        <p:nvSpPr>
          <p:cNvPr id="195" name="Google Shape;195;p30"/>
          <p:cNvSpPr txBox="1"/>
          <p:nvPr/>
        </p:nvSpPr>
        <p:spPr>
          <a:xfrm>
            <a:off x="561975" y="1390650"/>
            <a:ext cx="4019700" cy="1362300"/>
          </a:xfrm>
          <a:prstGeom prst="rect">
            <a:avLst/>
          </a:prstGeom>
          <a:noFill/>
          <a:ln>
            <a:noFill/>
          </a:ln>
        </p:spPr>
        <p:txBody>
          <a:bodyPr spcFirstLastPara="1" wrap="square" lIns="68575" tIns="34275" rIns="68575" bIns="34275" anchor="t" anchorCtr="0">
            <a:spAutoFit/>
          </a:bodyPr>
          <a:lstStyle/>
          <a:p>
            <a:pPr marL="215900" marR="0" lvl="0" indent="-215900" algn="l" rtl="0">
              <a:spcBef>
                <a:spcPts val="0"/>
              </a:spcBef>
              <a:spcAft>
                <a:spcPts val="0"/>
              </a:spcAft>
              <a:buClr>
                <a:schemeClr val="dk1"/>
              </a:buClr>
              <a:buSzPts val="1400"/>
              <a:buFont typeface="Arial"/>
              <a:buChar char="•"/>
            </a:pPr>
            <a:r>
              <a:rPr lang="en" sz="1400" b="0" i="0" u="none" strike="noStrike" cap="none" dirty="0">
                <a:solidFill>
                  <a:schemeClr val="dk1"/>
                </a:solidFill>
                <a:latin typeface="+mn-lt"/>
                <a:ea typeface="Calibri"/>
                <a:cs typeface="Calibri"/>
                <a:sym typeface="Calibri"/>
              </a:rPr>
              <a:t>Accuracy of Training data set is  95%</a:t>
            </a:r>
            <a:endParaRPr sz="1100" dirty="0">
              <a:latin typeface="+mn-lt"/>
            </a:endParaRPr>
          </a:p>
          <a:p>
            <a:pPr marL="215900" marR="0" lvl="0" indent="-215900" algn="l" rtl="0">
              <a:spcBef>
                <a:spcPts val="0"/>
              </a:spcBef>
              <a:spcAft>
                <a:spcPts val="0"/>
              </a:spcAft>
              <a:buClr>
                <a:schemeClr val="dk1"/>
              </a:buClr>
              <a:buSzPts val="1400"/>
              <a:buFont typeface="Arial"/>
              <a:buChar char="•"/>
            </a:pPr>
            <a:r>
              <a:rPr lang="en" sz="1400" b="0" i="0" u="none" strike="noStrike" cap="none" dirty="0">
                <a:solidFill>
                  <a:schemeClr val="dk1"/>
                </a:solidFill>
                <a:latin typeface="+mn-lt"/>
                <a:ea typeface="Calibri"/>
                <a:cs typeface="Calibri"/>
                <a:sym typeface="Calibri"/>
              </a:rPr>
              <a:t>Accuracy of test data set is : 92%</a:t>
            </a:r>
            <a:endParaRPr sz="1100" dirty="0">
              <a:latin typeface="+mn-lt"/>
            </a:endParaRPr>
          </a:p>
          <a:p>
            <a:pPr marL="215900" marR="0" lvl="0" indent="-215900" algn="l" rtl="0">
              <a:spcBef>
                <a:spcPts val="0"/>
              </a:spcBef>
              <a:spcAft>
                <a:spcPts val="0"/>
              </a:spcAft>
              <a:buClr>
                <a:schemeClr val="dk1"/>
              </a:buClr>
              <a:buSzPts val="1400"/>
              <a:buFont typeface="Arial"/>
              <a:buChar char="•"/>
            </a:pPr>
            <a:r>
              <a:rPr lang="en" sz="1400" b="0" i="0" u="none" strike="noStrike" cap="none" dirty="0">
                <a:solidFill>
                  <a:schemeClr val="dk1"/>
                </a:solidFill>
                <a:latin typeface="+mn-lt"/>
                <a:ea typeface="Calibri"/>
                <a:cs typeface="Calibri"/>
                <a:sym typeface="Calibri"/>
              </a:rPr>
              <a:t>f1-score for train and test set is 0.96 and 0.93 respectively , which implies that this is a good model. Hence moving forward with this as final model for prediction.</a:t>
            </a:r>
            <a:endParaRPr sz="1100" dirty="0">
              <a:latin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91E42"/>
              </a:buClr>
              <a:buSzPts val="3300"/>
              <a:buFont typeface="Arial"/>
              <a:buNone/>
            </a:pPr>
            <a:r>
              <a:rPr lang="en" sz="3300" dirty="0">
                <a:solidFill>
                  <a:schemeClr val="tx1"/>
                </a:solidFill>
                <a:latin typeface="+mn-lt"/>
              </a:rPr>
              <a:t>Conclusion</a:t>
            </a:r>
            <a:endParaRPr dirty="0">
              <a:solidFill>
                <a:schemeClr val="tx1"/>
              </a:solidFill>
              <a:latin typeface="+mn-lt"/>
            </a:endParaRPr>
          </a:p>
        </p:txBody>
      </p:sp>
      <p:sp>
        <p:nvSpPr>
          <p:cNvPr id="201" name="Google Shape;201;p31"/>
          <p:cNvSpPr txBox="1">
            <a:spLocks noGrp="1"/>
          </p:cNvSpPr>
          <p:nvPr>
            <p:ph type="body" idx="1"/>
          </p:nvPr>
        </p:nvSpPr>
        <p:spPr>
          <a:xfrm>
            <a:off x="628650" y="1369219"/>
            <a:ext cx="4480063" cy="2745581"/>
          </a:xfrm>
          <a:prstGeom prst="rect">
            <a:avLst/>
          </a:prstGeom>
          <a:noFill/>
          <a:ln>
            <a:noFill/>
          </a:ln>
        </p:spPr>
        <p:txBody>
          <a:bodyPr spcFirstLastPara="1" wrap="square" lIns="68575" tIns="34275" rIns="68575" bIns="34275" anchor="t" anchorCtr="0">
            <a:normAutofit/>
          </a:bodyPr>
          <a:lstStyle/>
          <a:p>
            <a:pPr marL="177800" lvl="0" indent="-177800" algn="l" rtl="0">
              <a:lnSpc>
                <a:spcPct val="90000"/>
              </a:lnSpc>
              <a:spcBef>
                <a:spcPts val="0"/>
              </a:spcBef>
              <a:spcAft>
                <a:spcPts val="0"/>
              </a:spcAft>
              <a:buClr>
                <a:srgbClr val="091E42"/>
              </a:buClr>
              <a:buSzPts val="1400"/>
              <a:buFont typeface="Arial"/>
              <a:buChar char="•"/>
            </a:pPr>
            <a:r>
              <a:rPr lang="en" sz="1400" dirty="0">
                <a:solidFill>
                  <a:schemeClr val="tx1"/>
                </a:solidFill>
                <a:latin typeface="+mn-lt"/>
              </a:rPr>
              <a:t>We have got two models Logistic Regression and Random Forest predicting different probability values for a customer to have a late payment. </a:t>
            </a:r>
            <a:endParaRPr dirty="0">
              <a:solidFill>
                <a:schemeClr val="tx1"/>
              </a:solidFill>
              <a:latin typeface="+mn-lt"/>
            </a:endParaRPr>
          </a:p>
          <a:p>
            <a:pPr marL="177800" lvl="0" indent="-177800" algn="l" rtl="0">
              <a:lnSpc>
                <a:spcPct val="90000"/>
              </a:lnSpc>
              <a:spcBef>
                <a:spcPts val="800"/>
              </a:spcBef>
              <a:spcAft>
                <a:spcPts val="0"/>
              </a:spcAft>
              <a:buClr>
                <a:srgbClr val="091E42"/>
              </a:buClr>
              <a:buSzPts val="1400"/>
              <a:buFont typeface="Arial"/>
              <a:buChar char="•"/>
            </a:pPr>
            <a:r>
              <a:rPr lang="en" sz="1400" dirty="0">
                <a:solidFill>
                  <a:schemeClr val="tx1"/>
                </a:solidFill>
                <a:latin typeface="+mn-lt"/>
              </a:rPr>
              <a:t>It is observed that Random forest is performing much better than logistic regression. We can utilize this model and make pre-emptive calls to the customers to have them pay their invoice amounts on time.</a:t>
            </a:r>
            <a:endParaRPr sz="1400" dirty="0">
              <a:solidFill>
                <a:schemeClr val="tx1"/>
              </a:solidFill>
              <a:latin typeface="+mn-lt"/>
            </a:endParaRPr>
          </a:p>
          <a:p>
            <a:pPr marL="177800" lvl="0" indent="-177800" algn="l" rtl="0">
              <a:lnSpc>
                <a:spcPct val="90000"/>
              </a:lnSpc>
              <a:spcBef>
                <a:spcPts val="800"/>
              </a:spcBef>
              <a:spcAft>
                <a:spcPts val="0"/>
              </a:spcAft>
              <a:buClr>
                <a:srgbClr val="091E42"/>
              </a:buClr>
              <a:buSzPts val="1400"/>
              <a:buFont typeface="Arial"/>
              <a:buChar char="•"/>
            </a:pPr>
            <a:r>
              <a:rPr lang="en" sz="1400" dirty="0">
                <a:solidFill>
                  <a:schemeClr val="tx1"/>
                </a:solidFill>
                <a:latin typeface="+mn-lt"/>
              </a:rPr>
              <a:t>According to the prediction, companies in the right table has maximum probability to default with maximum number of delayed payments. These companies should be focused more.</a:t>
            </a:r>
            <a:endParaRPr sz="1400" dirty="0">
              <a:solidFill>
                <a:schemeClr val="tx1"/>
              </a:solidFill>
              <a:latin typeface="+mn-lt"/>
            </a:endParaRPr>
          </a:p>
          <a:p>
            <a:pPr marL="0" lvl="0" indent="0" algn="l" rtl="0">
              <a:lnSpc>
                <a:spcPct val="90000"/>
              </a:lnSpc>
              <a:spcBef>
                <a:spcPts val="800"/>
              </a:spcBef>
              <a:spcAft>
                <a:spcPts val="0"/>
              </a:spcAft>
              <a:buNone/>
            </a:pPr>
            <a:endParaRPr sz="1400" dirty="0">
              <a:solidFill>
                <a:schemeClr val="tx1"/>
              </a:solidFill>
              <a:latin typeface="+mn-lt"/>
            </a:endParaRPr>
          </a:p>
          <a:p>
            <a:pPr marL="177800" lvl="0" indent="0" algn="l" rtl="0">
              <a:lnSpc>
                <a:spcPct val="90000"/>
              </a:lnSpc>
              <a:spcBef>
                <a:spcPts val="800"/>
              </a:spcBef>
              <a:spcAft>
                <a:spcPts val="0"/>
              </a:spcAft>
              <a:buNone/>
            </a:pPr>
            <a:endParaRPr dirty="0">
              <a:solidFill>
                <a:schemeClr val="tx1"/>
              </a:solidFill>
              <a:latin typeface="+mn-lt"/>
            </a:endParaRPr>
          </a:p>
          <a:p>
            <a:pPr marL="177800" lvl="0" indent="-88900" algn="l" rtl="0">
              <a:lnSpc>
                <a:spcPct val="90000"/>
              </a:lnSpc>
              <a:spcBef>
                <a:spcPts val="800"/>
              </a:spcBef>
              <a:spcAft>
                <a:spcPts val="1200"/>
              </a:spcAft>
              <a:buClr>
                <a:schemeClr val="dk1"/>
              </a:buClr>
              <a:buSzPts val="1400"/>
              <a:buNone/>
            </a:pPr>
            <a:endParaRPr sz="1400" dirty="0">
              <a:solidFill>
                <a:schemeClr val="tx1"/>
              </a:solidFill>
              <a:latin typeface="+mn-lt"/>
            </a:endParaRPr>
          </a:p>
        </p:txBody>
      </p:sp>
      <p:pic>
        <p:nvPicPr>
          <p:cNvPr id="202" name="Google Shape;202;p31"/>
          <p:cNvPicPr preferRelativeResize="0"/>
          <p:nvPr/>
        </p:nvPicPr>
        <p:blipFill>
          <a:blip r:embed="rId3">
            <a:alphaModFix/>
          </a:blip>
          <a:stretch>
            <a:fillRect/>
          </a:stretch>
        </p:blipFill>
        <p:spPr>
          <a:xfrm>
            <a:off x="5398200" y="1454576"/>
            <a:ext cx="3491875" cy="2749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91E42"/>
              </a:buClr>
              <a:buSzPts val="3300"/>
              <a:buFont typeface="Arial"/>
              <a:buNone/>
            </a:pPr>
            <a:r>
              <a:rPr lang="en" sz="3300" dirty="0">
                <a:solidFill>
                  <a:schemeClr val="tx1"/>
                </a:solidFill>
                <a:latin typeface="+mn-lt"/>
              </a:rPr>
              <a:t>Business Insights/Recommendations</a:t>
            </a:r>
            <a:endParaRPr dirty="0">
              <a:solidFill>
                <a:schemeClr val="tx1"/>
              </a:solidFill>
              <a:latin typeface="+mn-lt"/>
            </a:endParaRPr>
          </a:p>
        </p:txBody>
      </p:sp>
      <p:sp>
        <p:nvSpPr>
          <p:cNvPr id="208" name="Google Shape;208;p32"/>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p>
            <a:pPr marL="177800" lvl="0" indent="-177800" algn="l" rtl="0">
              <a:lnSpc>
                <a:spcPct val="90000"/>
              </a:lnSpc>
              <a:spcBef>
                <a:spcPts val="0"/>
              </a:spcBef>
              <a:spcAft>
                <a:spcPts val="0"/>
              </a:spcAft>
              <a:buClr>
                <a:srgbClr val="091E42"/>
              </a:buClr>
              <a:buSzPts val="1400"/>
              <a:buFont typeface="Arial"/>
              <a:buChar char="•"/>
            </a:pPr>
            <a:r>
              <a:rPr lang="en" sz="1700" dirty="0">
                <a:solidFill>
                  <a:schemeClr val="tx1"/>
                </a:solidFill>
                <a:latin typeface="+mn-lt"/>
              </a:rPr>
              <a:t>Credit Memo invoice class observed the high delay rate compared to Debit Memo or Invoice type invoice classes, hence company policies on payment collection could be made stricter around CM class.</a:t>
            </a:r>
            <a:endParaRPr sz="1700" dirty="0">
              <a:solidFill>
                <a:schemeClr val="tx1"/>
              </a:solidFill>
              <a:latin typeface="+mn-lt"/>
            </a:endParaRPr>
          </a:p>
          <a:p>
            <a:pPr marL="177800" lvl="0" indent="-177800" algn="l" rtl="0">
              <a:lnSpc>
                <a:spcPct val="90000"/>
              </a:lnSpc>
              <a:spcBef>
                <a:spcPts val="800"/>
              </a:spcBef>
              <a:spcAft>
                <a:spcPts val="0"/>
              </a:spcAft>
              <a:buClr>
                <a:srgbClr val="091E42"/>
              </a:buClr>
              <a:buSzPts val="1400"/>
              <a:buFont typeface="Arial"/>
              <a:buChar char="•"/>
            </a:pPr>
            <a:r>
              <a:rPr lang="en" sz="1700" dirty="0">
                <a:solidFill>
                  <a:schemeClr val="tx1"/>
                </a:solidFill>
                <a:latin typeface="+mn-lt"/>
              </a:rPr>
              <a:t>Goods type invoices had significantly higher payment delay rates than non-goods types and hence can be subjected to stricter payment policies. </a:t>
            </a:r>
            <a:endParaRPr sz="1700" dirty="0">
              <a:solidFill>
                <a:schemeClr val="tx1"/>
              </a:solidFill>
              <a:latin typeface="+mn-lt"/>
            </a:endParaRPr>
          </a:p>
          <a:p>
            <a:pPr marL="177800" lvl="0" indent="-177800" algn="l" rtl="0">
              <a:lnSpc>
                <a:spcPct val="90000"/>
              </a:lnSpc>
              <a:spcBef>
                <a:spcPts val="800"/>
              </a:spcBef>
              <a:spcAft>
                <a:spcPts val="0"/>
              </a:spcAft>
              <a:buClr>
                <a:srgbClr val="091E42"/>
              </a:buClr>
              <a:buSzPts val="1400"/>
              <a:buChar char="•"/>
            </a:pPr>
            <a:r>
              <a:rPr lang="en" sz="1700" dirty="0">
                <a:solidFill>
                  <a:schemeClr val="tx1"/>
                </a:solidFill>
                <a:latin typeface="+mn-lt"/>
              </a:rPr>
              <a:t>In the 2nd half of the year, late payments are observed to increase steeply from 7th months onwards even if the number of invoices are low. Company employees can pay more attention to actively chase customers to make payments. </a:t>
            </a:r>
            <a:endParaRPr sz="1700" dirty="0">
              <a:solidFill>
                <a:schemeClr val="tx1"/>
              </a:solidFill>
              <a:latin typeface="+mn-lt"/>
            </a:endParaRPr>
          </a:p>
          <a:p>
            <a:pPr marL="177800" lvl="0" indent="-177800" algn="l" rtl="0">
              <a:lnSpc>
                <a:spcPct val="90000"/>
              </a:lnSpc>
              <a:spcBef>
                <a:spcPts val="800"/>
              </a:spcBef>
              <a:spcAft>
                <a:spcPts val="0"/>
              </a:spcAft>
              <a:buClr>
                <a:srgbClr val="091E42"/>
              </a:buClr>
              <a:buSzPts val="1400"/>
              <a:buChar char="•"/>
            </a:pPr>
            <a:r>
              <a:rPr lang="en" sz="1700" dirty="0">
                <a:solidFill>
                  <a:schemeClr val="tx1"/>
                </a:solidFill>
                <a:latin typeface="+mn-lt"/>
              </a:rPr>
              <a:t>Customer segments were clustered into three categories, viz., 0,1 and 2 which prolonged, early and medium payment duration respectively. It is observed that customers in cluster 0 (prolonged days) had significantly higher delay rates than early and medium days of payment, hence cluster 0 customers should be paid extensive focus</a:t>
            </a:r>
            <a:endParaRPr sz="1700" dirty="0">
              <a:solidFill>
                <a:schemeClr val="tx1"/>
              </a:solidFill>
              <a:latin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3"/>
          <p:cNvSpPr txBox="1">
            <a:spLocks noGrp="1"/>
          </p:cNvSpPr>
          <p:nvPr>
            <p:ph type="title"/>
          </p:nvPr>
        </p:nvSpPr>
        <p:spPr>
          <a:xfrm>
            <a:off x="628650" y="273875"/>
            <a:ext cx="7886700" cy="43107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dirty="0">
                <a:latin typeface="+mn-lt"/>
              </a:rPr>
              <a:t>Thank you!</a:t>
            </a:r>
            <a:endParaRPr dirty="0">
              <a:latin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 dirty="0">
                <a:latin typeface="+mn-lt"/>
              </a:rPr>
              <a:t>Problem Statement &amp; Business Goals</a:t>
            </a:r>
            <a:endParaRPr dirty="0">
              <a:latin typeface="+mn-lt"/>
            </a:endParaRPr>
          </a:p>
        </p:txBody>
      </p:sp>
      <p:sp>
        <p:nvSpPr>
          <p:cNvPr id="74" name="Google Shape;74;p16"/>
          <p:cNvSpPr txBox="1">
            <a:spLocks noGrp="1"/>
          </p:cNvSpPr>
          <p:nvPr>
            <p:ph type="body" idx="1"/>
          </p:nvPr>
        </p:nvSpPr>
        <p:spPr>
          <a:xfrm>
            <a:off x="607102" y="1144051"/>
            <a:ext cx="8139659" cy="2587960"/>
          </a:xfrm>
          <a:prstGeom prst="rect">
            <a:avLst/>
          </a:prstGeom>
          <a:noFill/>
          <a:ln>
            <a:noFill/>
          </a:ln>
        </p:spPr>
        <p:txBody>
          <a:bodyPr spcFirstLastPara="1" wrap="square" lIns="68575" tIns="34275" rIns="68575" bIns="34275" anchor="t" anchorCtr="0">
            <a:noAutofit/>
          </a:bodyPr>
          <a:lstStyle/>
          <a:p>
            <a:pPr marL="0" lvl="0" indent="0" rtl="0">
              <a:lnSpc>
                <a:spcPct val="90000"/>
              </a:lnSpc>
              <a:spcBef>
                <a:spcPts val="0"/>
              </a:spcBef>
              <a:spcAft>
                <a:spcPts val="0"/>
              </a:spcAft>
              <a:buClr>
                <a:schemeClr val="dk1"/>
              </a:buClr>
              <a:buSzPts val="1400"/>
              <a:buNone/>
            </a:pPr>
            <a:r>
              <a:rPr lang="en" sz="1400" dirty="0">
                <a:solidFill>
                  <a:schemeClr val="tx1"/>
                </a:solidFill>
                <a:latin typeface="+mn-lt"/>
                <a:ea typeface="Calibri"/>
                <a:cs typeface="Calibri"/>
                <a:sym typeface="Calibri"/>
              </a:rPr>
              <a:t>Schuster is a multinational retail company dealing in sports goods and accessories. Schuster conducts significant business with hundreds of its vendors, with whom it has credit arrangements. Unfortunately, not all vendors respect credit terms and some of them tend to make payments late. Schuster levies heavy late payment fees, although this procedure is not beneficial to either party in a long-term business relationship. The company has some employees who keep chasing vendors to get the payment on time; this procedure nevertheless also results in non-value-added activities, loss of time and financial impact. Schuster would thus try to understand its customers’ payment </a:t>
            </a:r>
            <a:r>
              <a:rPr lang="en" sz="1400" dirty="0" err="1">
                <a:solidFill>
                  <a:schemeClr val="tx1"/>
                </a:solidFill>
                <a:latin typeface="+mn-lt"/>
                <a:ea typeface="Calibri"/>
                <a:cs typeface="Calibri"/>
                <a:sym typeface="Calibri"/>
              </a:rPr>
              <a:t>behaviour</a:t>
            </a:r>
            <a:r>
              <a:rPr lang="en" sz="1400" dirty="0">
                <a:solidFill>
                  <a:schemeClr val="tx1"/>
                </a:solidFill>
                <a:latin typeface="+mn-lt"/>
                <a:ea typeface="Calibri"/>
                <a:cs typeface="Calibri"/>
                <a:sym typeface="Calibri"/>
              </a:rPr>
              <a:t> and predict the likelihood of late payments against open invoices.</a:t>
            </a:r>
            <a:endParaRPr dirty="0">
              <a:solidFill>
                <a:schemeClr val="tx1"/>
              </a:solidFill>
              <a:latin typeface="+mn-lt"/>
            </a:endParaRPr>
          </a:p>
          <a:p>
            <a:pPr marL="0" lvl="0" indent="0" algn="l" rtl="0">
              <a:lnSpc>
                <a:spcPct val="90000"/>
              </a:lnSpc>
              <a:spcBef>
                <a:spcPts val="800"/>
              </a:spcBef>
              <a:spcAft>
                <a:spcPts val="0"/>
              </a:spcAft>
              <a:buClr>
                <a:schemeClr val="dk1"/>
              </a:buClr>
              <a:buSzPts val="1400"/>
              <a:buNone/>
            </a:pPr>
            <a:r>
              <a:rPr lang="en" sz="1400" i="1" u="sng" dirty="0">
                <a:solidFill>
                  <a:schemeClr val="tx1"/>
                </a:solidFill>
                <a:latin typeface="+mn-lt"/>
                <a:ea typeface="Calibri"/>
                <a:cs typeface="Calibri"/>
                <a:sym typeface="Calibri"/>
              </a:rPr>
              <a:t>Goals:</a:t>
            </a:r>
            <a:endParaRPr i="1" u="sng" dirty="0">
              <a:solidFill>
                <a:schemeClr val="tx1"/>
              </a:solidFill>
              <a:latin typeface="+mn-lt"/>
            </a:endParaRPr>
          </a:p>
          <a:p>
            <a:pPr marL="177800" lvl="0" indent="-177800" algn="l" rtl="0">
              <a:lnSpc>
                <a:spcPct val="90000"/>
              </a:lnSpc>
              <a:spcBef>
                <a:spcPts val="800"/>
              </a:spcBef>
              <a:spcAft>
                <a:spcPts val="0"/>
              </a:spcAft>
              <a:buClr>
                <a:schemeClr val="dk1"/>
              </a:buClr>
              <a:buSzPts val="1400"/>
              <a:buFont typeface="Arial"/>
              <a:buChar char="•"/>
            </a:pPr>
            <a:r>
              <a:rPr lang="en" sz="1400" dirty="0">
                <a:solidFill>
                  <a:schemeClr val="tx1"/>
                </a:solidFill>
                <a:latin typeface="+mn-lt"/>
                <a:ea typeface="Calibri"/>
                <a:cs typeface="Calibri"/>
                <a:sym typeface="Calibri"/>
              </a:rPr>
              <a:t>Schuster would like to better understand the customers’ payment </a:t>
            </a:r>
            <a:r>
              <a:rPr lang="en" sz="1400" dirty="0" err="1">
                <a:solidFill>
                  <a:schemeClr val="tx1"/>
                </a:solidFill>
                <a:latin typeface="+mn-lt"/>
                <a:ea typeface="Calibri"/>
                <a:cs typeface="Calibri"/>
                <a:sym typeface="Calibri"/>
              </a:rPr>
              <a:t>behaviour</a:t>
            </a:r>
            <a:r>
              <a:rPr lang="en" sz="1400" dirty="0">
                <a:solidFill>
                  <a:schemeClr val="tx1"/>
                </a:solidFill>
                <a:latin typeface="+mn-lt"/>
                <a:ea typeface="Calibri"/>
                <a:cs typeface="Calibri"/>
                <a:sym typeface="Calibri"/>
              </a:rPr>
              <a:t> based on their past payment patterns (customer segmentation).</a:t>
            </a:r>
            <a:endParaRPr dirty="0">
              <a:solidFill>
                <a:schemeClr val="tx1"/>
              </a:solidFill>
              <a:latin typeface="+mn-lt"/>
            </a:endParaRPr>
          </a:p>
          <a:p>
            <a:pPr marL="177800" lvl="0" indent="-177800" algn="l" rtl="0">
              <a:lnSpc>
                <a:spcPct val="90000"/>
              </a:lnSpc>
              <a:spcBef>
                <a:spcPts val="800"/>
              </a:spcBef>
              <a:spcAft>
                <a:spcPts val="0"/>
              </a:spcAft>
              <a:buClr>
                <a:schemeClr val="dk1"/>
              </a:buClr>
              <a:buSzPts val="1400"/>
              <a:buFont typeface="Arial"/>
              <a:buChar char="•"/>
            </a:pPr>
            <a:r>
              <a:rPr lang="en" sz="1400" dirty="0">
                <a:solidFill>
                  <a:schemeClr val="tx1"/>
                </a:solidFill>
                <a:latin typeface="+mn-lt"/>
                <a:ea typeface="Calibri"/>
                <a:cs typeface="Calibri"/>
                <a:sym typeface="Calibri"/>
              </a:rPr>
              <a:t>Using historical information, it wants to be able to predict the likelihood of delayed payment against open invoices from its customers.</a:t>
            </a:r>
            <a:endParaRPr dirty="0">
              <a:solidFill>
                <a:schemeClr val="tx1"/>
              </a:solidFill>
              <a:latin typeface="+mn-lt"/>
            </a:endParaRPr>
          </a:p>
          <a:p>
            <a:pPr marL="177800" lvl="0" indent="-177800" algn="l" rtl="0">
              <a:lnSpc>
                <a:spcPct val="90000"/>
              </a:lnSpc>
              <a:spcBef>
                <a:spcPts val="800"/>
              </a:spcBef>
              <a:spcAft>
                <a:spcPts val="0"/>
              </a:spcAft>
              <a:buClr>
                <a:schemeClr val="dk1"/>
              </a:buClr>
              <a:buSzPts val="1400"/>
              <a:buFont typeface="Arial"/>
              <a:buChar char="•"/>
            </a:pPr>
            <a:r>
              <a:rPr lang="en" sz="1400" dirty="0">
                <a:solidFill>
                  <a:schemeClr val="tx1"/>
                </a:solidFill>
                <a:latin typeface="+mn-lt"/>
                <a:ea typeface="Calibri"/>
                <a:cs typeface="Calibri"/>
                <a:sym typeface="Calibri"/>
              </a:rPr>
              <a:t>It wants to use this information so that collectors can </a:t>
            </a:r>
            <a:r>
              <a:rPr lang="en" sz="1400" dirty="0" err="1">
                <a:solidFill>
                  <a:schemeClr val="tx1"/>
                </a:solidFill>
                <a:latin typeface="+mn-lt"/>
                <a:ea typeface="Calibri"/>
                <a:cs typeface="Calibri"/>
                <a:sym typeface="Calibri"/>
              </a:rPr>
              <a:t>prioritise</a:t>
            </a:r>
            <a:r>
              <a:rPr lang="en" sz="1400" dirty="0">
                <a:solidFill>
                  <a:schemeClr val="tx1"/>
                </a:solidFill>
                <a:latin typeface="+mn-lt"/>
                <a:ea typeface="Calibri"/>
                <a:cs typeface="Calibri"/>
                <a:sym typeface="Calibri"/>
              </a:rPr>
              <a:t> their work in following up with customers beforehand to get the payments on time.</a:t>
            </a:r>
            <a:endParaRPr dirty="0">
              <a:solidFill>
                <a:schemeClr val="tx1"/>
              </a:solidFill>
              <a:latin typeface="+mn-lt"/>
            </a:endParaRPr>
          </a:p>
          <a:p>
            <a:pPr marL="177800" lvl="0" indent="-88900" algn="l" rtl="0">
              <a:lnSpc>
                <a:spcPct val="90000"/>
              </a:lnSpc>
              <a:spcBef>
                <a:spcPts val="800"/>
              </a:spcBef>
              <a:spcAft>
                <a:spcPts val="0"/>
              </a:spcAft>
              <a:buClr>
                <a:schemeClr val="dk1"/>
              </a:buClr>
              <a:buSzPts val="1400"/>
              <a:buNone/>
            </a:pPr>
            <a:endParaRPr sz="1400" dirty="0">
              <a:solidFill>
                <a:schemeClr val="tx1"/>
              </a:solidFill>
              <a:latin typeface="+mn-lt"/>
              <a:ea typeface="Calibri"/>
              <a:cs typeface="Calibri"/>
              <a:sym typeface="Calibri"/>
            </a:endParaRPr>
          </a:p>
          <a:p>
            <a:pPr marL="177800" lvl="0" indent="-88900" algn="l" rtl="0">
              <a:lnSpc>
                <a:spcPct val="90000"/>
              </a:lnSpc>
              <a:spcBef>
                <a:spcPts val="800"/>
              </a:spcBef>
              <a:spcAft>
                <a:spcPts val="0"/>
              </a:spcAft>
              <a:buClr>
                <a:schemeClr val="dk1"/>
              </a:buClr>
              <a:buSzPts val="1400"/>
              <a:buNone/>
            </a:pPr>
            <a:endParaRPr sz="1400" dirty="0">
              <a:solidFill>
                <a:schemeClr val="tx1"/>
              </a:solidFill>
              <a:latin typeface="+mn-lt"/>
              <a:ea typeface="Calibri"/>
              <a:cs typeface="Calibri"/>
              <a:sym typeface="Calibri"/>
            </a:endParaRPr>
          </a:p>
          <a:p>
            <a:pPr marL="177800" lvl="0" indent="-88900" algn="l" rtl="0">
              <a:lnSpc>
                <a:spcPct val="90000"/>
              </a:lnSpc>
              <a:spcBef>
                <a:spcPts val="800"/>
              </a:spcBef>
              <a:spcAft>
                <a:spcPts val="1200"/>
              </a:spcAft>
              <a:buClr>
                <a:schemeClr val="dk1"/>
              </a:buClr>
              <a:buSzPts val="1400"/>
              <a:buNone/>
            </a:pPr>
            <a:endParaRPr sz="1400" dirty="0">
              <a:solidFill>
                <a:schemeClr val="tx1"/>
              </a:solidFill>
              <a:latin typeface="+mn-lt"/>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91E42"/>
              </a:buClr>
              <a:buSzPts val="3300"/>
              <a:buFont typeface="Arial"/>
              <a:buNone/>
            </a:pPr>
            <a:r>
              <a:rPr lang="en" dirty="0">
                <a:solidFill>
                  <a:schemeClr val="tx1"/>
                </a:solidFill>
                <a:latin typeface="+mn-lt"/>
                <a:ea typeface="Arial"/>
                <a:cs typeface="Arial"/>
                <a:sym typeface="Arial"/>
              </a:rPr>
              <a:t>P</a:t>
            </a:r>
            <a:r>
              <a:rPr lang="en" sz="3300" b="0" i="0" dirty="0">
                <a:solidFill>
                  <a:schemeClr val="tx1"/>
                </a:solidFill>
                <a:latin typeface="+mn-lt"/>
                <a:ea typeface="Arial"/>
                <a:cs typeface="Arial"/>
                <a:sym typeface="Arial"/>
              </a:rPr>
              <a:t>ayment </a:t>
            </a:r>
            <a:r>
              <a:rPr lang="en" dirty="0">
                <a:solidFill>
                  <a:schemeClr val="tx1"/>
                </a:solidFill>
                <a:latin typeface="+mn-lt"/>
                <a:ea typeface="Arial"/>
                <a:cs typeface="Arial"/>
                <a:sym typeface="Arial"/>
              </a:rPr>
              <a:t>P</a:t>
            </a:r>
            <a:r>
              <a:rPr lang="en" sz="3300" b="0" i="0" dirty="0">
                <a:solidFill>
                  <a:schemeClr val="tx1"/>
                </a:solidFill>
                <a:latin typeface="+mn-lt"/>
                <a:ea typeface="Arial"/>
                <a:cs typeface="Arial"/>
                <a:sym typeface="Arial"/>
              </a:rPr>
              <a:t>rocess at Schuster</a:t>
            </a:r>
            <a:endParaRPr dirty="0">
              <a:solidFill>
                <a:schemeClr val="tx1"/>
              </a:solidFill>
              <a:latin typeface="+mn-lt"/>
            </a:endParaRPr>
          </a:p>
        </p:txBody>
      </p:sp>
      <p:sp>
        <p:nvSpPr>
          <p:cNvPr id="80" name="Google Shape;80;p17"/>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p>
            <a:pPr marL="177800" lvl="0" indent="-177800" algn="l" rtl="0">
              <a:lnSpc>
                <a:spcPct val="90000"/>
              </a:lnSpc>
              <a:spcBef>
                <a:spcPts val="0"/>
              </a:spcBef>
              <a:spcAft>
                <a:spcPts val="0"/>
              </a:spcAft>
              <a:buClr>
                <a:srgbClr val="091E42"/>
              </a:buClr>
              <a:buSzPts val="1400"/>
              <a:buChar char="●"/>
            </a:pPr>
            <a:r>
              <a:rPr lang="en" sz="1400" b="0" i="0" dirty="0">
                <a:solidFill>
                  <a:schemeClr val="tx1"/>
                </a:solidFill>
                <a:latin typeface="+mn-lt"/>
                <a:ea typeface="Arial"/>
                <a:cs typeface="Arial"/>
                <a:sym typeface="Arial"/>
              </a:rPr>
              <a:t>Every time a transaction of goods takes place with a vendor 🡪 the accounting team raises an invoice and shares it with the vendor. </a:t>
            </a:r>
            <a:endParaRPr dirty="0">
              <a:solidFill>
                <a:schemeClr val="tx1"/>
              </a:solidFill>
              <a:latin typeface="+mn-lt"/>
            </a:endParaRPr>
          </a:p>
          <a:p>
            <a:pPr marL="177800" lvl="0" indent="-177800" algn="l" rtl="0">
              <a:lnSpc>
                <a:spcPct val="90000"/>
              </a:lnSpc>
              <a:spcBef>
                <a:spcPts val="800"/>
              </a:spcBef>
              <a:spcAft>
                <a:spcPts val="0"/>
              </a:spcAft>
              <a:buClr>
                <a:srgbClr val="091E42"/>
              </a:buClr>
              <a:buSzPts val="1400"/>
              <a:buChar char="●"/>
            </a:pPr>
            <a:r>
              <a:rPr lang="en" sz="1400" b="0" i="0" dirty="0">
                <a:solidFill>
                  <a:schemeClr val="tx1"/>
                </a:solidFill>
                <a:latin typeface="+mn-lt"/>
                <a:ea typeface="Arial"/>
                <a:cs typeface="Arial"/>
                <a:sym typeface="Arial"/>
              </a:rPr>
              <a:t>This invoice contains the details of the goods, the invoice value, the creation date and the payment due date based on the credit terms as per the contract. </a:t>
            </a:r>
            <a:endParaRPr dirty="0">
              <a:solidFill>
                <a:schemeClr val="tx1"/>
              </a:solidFill>
              <a:latin typeface="+mn-lt"/>
            </a:endParaRPr>
          </a:p>
          <a:p>
            <a:pPr marL="177800" lvl="0" indent="-177800" algn="l" rtl="0">
              <a:lnSpc>
                <a:spcPct val="90000"/>
              </a:lnSpc>
              <a:spcBef>
                <a:spcPts val="800"/>
              </a:spcBef>
              <a:spcAft>
                <a:spcPts val="1200"/>
              </a:spcAft>
              <a:buClr>
                <a:srgbClr val="091E42"/>
              </a:buClr>
              <a:buSzPts val="1400"/>
              <a:buChar char="●"/>
            </a:pPr>
            <a:r>
              <a:rPr lang="en" sz="1400" b="0" i="0" dirty="0">
                <a:solidFill>
                  <a:schemeClr val="tx1"/>
                </a:solidFill>
                <a:latin typeface="+mn-lt"/>
                <a:ea typeface="Arial"/>
                <a:cs typeface="Arial"/>
                <a:sym typeface="Arial"/>
              </a:rPr>
              <a:t>Business with these vendors occurs quite frequently. Hence, there are always multiple invoices associated with each vendor at any given time</a:t>
            </a:r>
            <a:r>
              <a:rPr lang="en" sz="1400" b="0" i="0" dirty="0">
                <a:solidFill>
                  <a:srgbClr val="091E42"/>
                </a:solidFill>
                <a:latin typeface="+mn-lt"/>
                <a:ea typeface="Arial"/>
                <a:cs typeface="Arial"/>
                <a:sym typeface="Arial"/>
              </a:rPr>
              <a:t>.</a:t>
            </a:r>
            <a:endParaRPr sz="1400" b="1" dirty="0">
              <a:solidFill>
                <a:srgbClr val="091E42"/>
              </a:solidFill>
              <a:latin typeface="+mn-lt"/>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 dirty="0">
                <a:latin typeface="+mn-lt"/>
              </a:rPr>
              <a:t>Methodology</a:t>
            </a:r>
            <a:endParaRPr dirty="0">
              <a:latin typeface="+mn-lt"/>
            </a:endParaRPr>
          </a:p>
        </p:txBody>
      </p:sp>
      <p:sp>
        <p:nvSpPr>
          <p:cNvPr id="86" name="Google Shape;86;p18"/>
          <p:cNvSpPr txBox="1">
            <a:spLocks noGrp="1"/>
          </p:cNvSpPr>
          <p:nvPr>
            <p:ph type="body" idx="1"/>
          </p:nvPr>
        </p:nvSpPr>
        <p:spPr>
          <a:xfrm>
            <a:off x="658467" y="1110802"/>
            <a:ext cx="3886200" cy="3263504"/>
          </a:xfrm>
          <a:prstGeom prst="rect">
            <a:avLst/>
          </a:prstGeom>
          <a:noFill/>
          <a:ln>
            <a:noFill/>
          </a:ln>
        </p:spPr>
        <p:txBody>
          <a:bodyPr spcFirstLastPara="1" wrap="square" lIns="68575" tIns="34275" rIns="68575" bIns="34275" anchor="t" anchorCtr="0">
            <a:noAutofit/>
          </a:bodyPr>
          <a:lstStyle/>
          <a:p>
            <a:pPr marL="177800" lvl="0" indent="-177800" algn="l" rtl="0">
              <a:lnSpc>
                <a:spcPct val="90000"/>
              </a:lnSpc>
              <a:spcBef>
                <a:spcPts val="0"/>
              </a:spcBef>
              <a:spcAft>
                <a:spcPts val="0"/>
              </a:spcAft>
              <a:buClr>
                <a:schemeClr val="dk1"/>
              </a:buClr>
              <a:buSzPts val="1400"/>
              <a:buChar char="●"/>
            </a:pPr>
            <a:r>
              <a:rPr lang="en" sz="1700" dirty="0">
                <a:solidFill>
                  <a:schemeClr val="tx1"/>
                </a:solidFill>
                <a:latin typeface="+mn-lt"/>
                <a:ea typeface="Calibri"/>
                <a:cs typeface="Calibri"/>
                <a:sym typeface="Calibri"/>
              </a:rPr>
              <a:t>Reading and Understanding the data</a:t>
            </a:r>
            <a:endParaRPr sz="1700" dirty="0">
              <a:solidFill>
                <a:schemeClr val="tx1"/>
              </a:solidFill>
              <a:latin typeface="+mn-lt"/>
            </a:endParaRPr>
          </a:p>
          <a:p>
            <a:pPr marL="177800" lvl="0" indent="-177800" algn="l" rtl="0">
              <a:lnSpc>
                <a:spcPct val="90000"/>
              </a:lnSpc>
              <a:spcBef>
                <a:spcPts val="800"/>
              </a:spcBef>
              <a:spcAft>
                <a:spcPts val="0"/>
              </a:spcAft>
              <a:buClr>
                <a:schemeClr val="dk1"/>
              </a:buClr>
              <a:buSzPts val="1400"/>
              <a:buChar char="●"/>
            </a:pPr>
            <a:r>
              <a:rPr lang="en" sz="1700" dirty="0">
                <a:solidFill>
                  <a:schemeClr val="tx1"/>
                </a:solidFill>
                <a:latin typeface="+mn-lt"/>
                <a:ea typeface="Calibri"/>
                <a:cs typeface="Calibri"/>
                <a:sym typeface="Calibri"/>
              </a:rPr>
              <a:t>Data Cleaning and Preparation</a:t>
            </a:r>
            <a:endParaRPr sz="1700" dirty="0">
              <a:solidFill>
                <a:schemeClr val="tx1"/>
              </a:solidFill>
              <a:latin typeface="+mn-lt"/>
            </a:endParaRPr>
          </a:p>
          <a:p>
            <a:pPr marL="177800" lvl="0" indent="-177800" algn="l" rtl="0">
              <a:lnSpc>
                <a:spcPct val="90000"/>
              </a:lnSpc>
              <a:spcBef>
                <a:spcPts val="800"/>
              </a:spcBef>
              <a:spcAft>
                <a:spcPts val="0"/>
              </a:spcAft>
              <a:buClr>
                <a:schemeClr val="dk1"/>
              </a:buClr>
              <a:buSzPts val="1400"/>
              <a:buChar char="●"/>
            </a:pPr>
            <a:r>
              <a:rPr lang="en" sz="1700" dirty="0">
                <a:solidFill>
                  <a:schemeClr val="tx1"/>
                </a:solidFill>
                <a:latin typeface="+mn-lt"/>
                <a:ea typeface="Calibri"/>
                <a:cs typeface="Calibri"/>
                <a:sym typeface="Calibri"/>
              </a:rPr>
              <a:t>Handling Missing Values</a:t>
            </a:r>
            <a:endParaRPr sz="1700" dirty="0">
              <a:solidFill>
                <a:schemeClr val="tx1"/>
              </a:solidFill>
              <a:latin typeface="+mn-lt"/>
            </a:endParaRPr>
          </a:p>
          <a:p>
            <a:pPr marL="177800" lvl="0" indent="-177800" algn="l" rtl="0">
              <a:lnSpc>
                <a:spcPct val="90000"/>
              </a:lnSpc>
              <a:spcBef>
                <a:spcPts val="800"/>
              </a:spcBef>
              <a:spcAft>
                <a:spcPts val="0"/>
              </a:spcAft>
              <a:buClr>
                <a:schemeClr val="dk1"/>
              </a:buClr>
              <a:buSzPts val="1400"/>
              <a:buChar char="●"/>
            </a:pPr>
            <a:r>
              <a:rPr lang="en" sz="1700" dirty="0">
                <a:solidFill>
                  <a:schemeClr val="tx1"/>
                </a:solidFill>
                <a:latin typeface="+mn-lt"/>
                <a:ea typeface="Calibri"/>
                <a:cs typeface="Calibri"/>
                <a:sym typeface="Calibri"/>
              </a:rPr>
              <a:t>Handling Outliers</a:t>
            </a:r>
            <a:endParaRPr sz="1700" dirty="0">
              <a:solidFill>
                <a:schemeClr val="tx1"/>
              </a:solidFill>
              <a:latin typeface="+mn-lt"/>
            </a:endParaRPr>
          </a:p>
          <a:p>
            <a:pPr marL="177800" lvl="0" indent="-177800" algn="l" rtl="0">
              <a:lnSpc>
                <a:spcPct val="90000"/>
              </a:lnSpc>
              <a:spcBef>
                <a:spcPts val="800"/>
              </a:spcBef>
              <a:spcAft>
                <a:spcPts val="0"/>
              </a:spcAft>
              <a:buClr>
                <a:schemeClr val="dk1"/>
              </a:buClr>
              <a:buSzPts val="1400"/>
              <a:buChar char="●"/>
            </a:pPr>
            <a:r>
              <a:rPr lang="en" sz="1700" dirty="0">
                <a:solidFill>
                  <a:schemeClr val="tx1"/>
                </a:solidFill>
                <a:latin typeface="+mn-lt"/>
                <a:ea typeface="Calibri"/>
                <a:cs typeface="Calibri"/>
                <a:sym typeface="Calibri"/>
              </a:rPr>
              <a:t>Data Cleaning</a:t>
            </a:r>
            <a:endParaRPr sz="1700" dirty="0">
              <a:solidFill>
                <a:schemeClr val="tx1"/>
              </a:solidFill>
              <a:latin typeface="+mn-lt"/>
            </a:endParaRPr>
          </a:p>
          <a:p>
            <a:pPr marL="177800" lvl="0" indent="-177800" algn="l" rtl="0">
              <a:lnSpc>
                <a:spcPct val="90000"/>
              </a:lnSpc>
              <a:spcBef>
                <a:spcPts val="800"/>
              </a:spcBef>
              <a:spcAft>
                <a:spcPts val="0"/>
              </a:spcAft>
              <a:buClr>
                <a:schemeClr val="dk1"/>
              </a:buClr>
              <a:buSzPts val="1400"/>
              <a:buChar char="●"/>
            </a:pPr>
            <a:r>
              <a:rPr lang="en" sz="1700" dirty="0">
                <a:solidFill>
                  <a:schemeClr val="tx1"/>
                </a:solidFill>
                <a:latin typeface="+mn-lt"/>
                <a:ea typeface="Calibri"/>
                <a:cs typeface="Calibri"/>
                <a:sym typeface="Calibri"/>
              </a:rPr>
              <a:t>Exploratory Data Analysis</a:t>
            </a:r>
            <a:endParaRPr sz="1700" dirty="0">
              <a:solidFill>
                <a:schemeClr val="tx1"/>
              </a:solidFill>
              <a:latin typeface="+mn-lt"/>
            </a:endParaRPr>
          </a:p>
          <a:p>
            <a:pPr marL="177800" lvl="0" indent="-177800" algn="l" rtl="0">
              <a:lnSpc>
                <a:spcPct val="90000"/>
              </a:lnSpc>
              <a:spcBef>
                <a:spcPts val="800"/>
              </a:spcBef>
              <a:spcAft>
                <a:spcPts val="0"/>
              </a:spcAft>
              <a:buClr>
                <a:schemeClr val="dk1"/>
              </a:buClr>
              <a:buSzPts val="1400"/>
              <a:buChar char="●"/>
            </a:pPr>
            <a:r>
              <a:rPr lang="en" sz="1700" dirty="0">
                <a:solidFill>
                  <a:schemeClr val="tx1"/>
                </a:solidFill>
                <a:latin typeface="+mn-lt"/>
                <a:ea typeface="Calibri"/>
                <a:cs typeface="Calibri"/>
                <a:sym typeface="Calibri"/>
              </a:rPr>
              <a:t>Univariate Analysis</a:t>
            </a:r>
            <a:endParaRPr sz="1700" dirty="0">
              <a:solidFill>
                <a:schemeClr val="tx1"/>
              </a:solidFill>
              <a:latin typeface="+mn-lt"/>
            </a:endParaRPr>
          </a:p>
          <a:p>
            <a:pPr marL="177800" lvl="0" indent="-177800" algn="l" rtl="0">
              <a:lnSpc>
                <a:spcPct val="90000"/>
              </a:lnSpc>
              <a:spcBef>
                <a:spcPts val="800"/>
              </a:spcBef>
              <a:spcAft>
                <a:spcPts val="0"/>
              </a:spcAft>
              <a:buClr>
                <a:schemeClr val="dk1"/>
              </a:buClr>
              <a:buSzPts val="1400"/>
              <a:buChar char="●"/>
            </a:pPr>
            <a:r>
              <a:rPr lang="en" sz="1700" dirty="0">
                <a:solidFill>
                  <a:schemeClr val="tx1"/>
                </a:solidFill>
                <a:latin typeface="+mn-lt"/>
                <a:ea typeface="Calibri"/>
                <a:cs typeface="Calibri"/>
                <a:sym typeface="Calibri"/>
              </a:rPr>
              <a:t>Data Imbalance</a:t>
            </a:r>
            <a:endParaRPr sz="1700" dirty="0">
              <a:solidFill>
                <a:schemeClr val="tx1"/>
              </a:solidFill>
              <a:latin typeface="+mn-lt"/>
            </a:endParaRPr>
          </a:p>
          <a:p>
            <a:pPr marL="177800" lvl="0" indent="-177800" algn="l" rtl="0">
              <a:lnSpc>
                <a:spcPct val="90000"/>
              </a:lnSpc>
              <a:spcBef>
                <a:spcPts val="800"/>
              </a:spcBef>
              <a:spcAft>
                <a:spcPts val="0"/>
              </a:spcAft>
              <a:buClr>
                <a:schemeClr val="dk1"/>
              </a:buClr>
              <a:buSzPts val="1400"/>
              <a:buChar char="●"/>
            </a:pPr>
            <a:r>
              <a:rPr lang="en" sz="1700" dirty="0">
                <a:solidFill>
                  <a:schemeClr val="tx1"/>
                </a:solidFill>
                <a:latin typeface="+mn-lt"/>
                <a:ea typeface="Calibri"/>
                <a:cs typeface="Calibri"/>
                <a:sym typeface="Calibri"/>
              </a:rPr>
              <a:t>Bivariate Analysis</a:t>
            </a:r>
            <a:endParaRPr sz="1700" dirty="0">
              <a:solidFill>
                <a:schemeClr val="tx1"/>
              </a:solidFill>
              <a:latin typeface="+mn-lt"/>
            </a:endParaRPr>
          </a:p>
          <a:p>
            <a:pPr marL="177800" lvl="0" indent="-177800" algn="l" rtl="0">
              <a:lnSpc>
                <a:spcPct val="90000"/>
              </a:lnSpc>
              <a:spcBef>
                <a:spcPts val="800"/>
              </a:spcBef>
              <a:spcAft>
                <a:spcPts val="0"/>
              </a:spcAft>
              <a:buClr>
                <a:schemeClr val="dk1"/>
              </a:buClr>
              <a:buSzPts val="1400"/>
              <a:buChar char="●"/>
            </a:pPr>
            <a:r>
              <a:rPr lang="en" sz="1700" dirty="0">
                <a:solidFill>
                  <a:schemeClr val="tx1"/>
                </a:solidFill>
                <a:latin typeface="+mn-lt"/>
                <a:ea typeface="Calibri"/>
                <a:cs typeface="Calibri"/>
                <a:sym typeface="Calibri"/>
              </a:rPr>
              <a:t>Feature Engineering</a:t>
            </a:r>
            <a:endParaRPr sz="1700" dirty="0">
              <a:solidFill>
                <a:schemeClr val="tx1"/>
              </a:solidFill>
              <a:latin typeface="+mn-lt"/>
            </a:endParaRPr>
          </a:p>
          <a:p>
            <a:pPr marL="177800" lvl="0" indent="-177800" algn="l" rtl="0">
              <a:lnSpc>
                <a:spcPct val="90000"/>
              </a:lnSpc>
              <a:spcBef>
                <a:spcPts val="800"/>
              </a:spcBef>
              <a:spcAft>
                <a:spcPts val="0"/>
              </a:spcAft>
              <a:buClr>
                <a:schemeClr val="dk1"/>
              </a:buClr>
              <a:buSzPts val="1400"/>
              <a:buChar char="●"/>
            </a:pPr>
            <a:r>
              <a:rPr lang="en" sz="1700" dirty="0">
                <a:solidFill>
                  <a:schemeClr val="tx1"/>
                </a:solidFill>
                <a:latin typeface="+mn-lt"/>
                <a:ea typeface="Calibri"/>
                <a:cs typeface="Calibri"/>
                <a:sym typeface="Calibri"/>
              </a:rPr>
              <a:t>Dummy Variable creation</a:t>
            </a:r>
            <a:endParaRPr sz="1700" dirty="0">
              <a:solidFill>
                <a:schemeClr val="tx1"/>
              </a:solidFill>
              <a:latin typeface="+mn-lt"/>
            </a:endParaRPr>
          </a:p>
          <a:p>
            <a:pPr marL="177800" lvl="0" indent="-177800" algn="l" rtl="0">
              <a:lnSpc>
                <a:spcPct val="90000"/>
              </a:lnSpc>
              <a:spcBef>
                <a:spcPts val="800"/>
              </a:spcBef>
              <a:spcAft>
                <a:spcPts val="1200"/>
              </a:spcAft>
              <a:buClr>
                <a:schemeClr val="dk1"/>
              </a:buClr>
              <a:buSzPts val="1400"/>
              <a:buChar char="●"/>
            </a:pPr>
            <a:r>
              <a:rPr lang="en" sz="1700" dirty="0">
                <a:solidFill>
                  <a:schemeClr val="tx1"/>
                </a:solidFill>
                <a:latin typeface="+mn-lt"/>
                <a:ea typeface="Calibri"/>
                <a:cs typeface="Calibri"/>
                <a:sym typeface="Calibri"/>
              </a:rPr>
              <a:t>Clustering</a:t>
            </a:r>
            <a:endParaRPr sz="1700" dirty="0">
              <a:solidFill>
                <a:schemeClr val="tx1"/>
              </a:solidFill>
              <a:latin typeface="+mn-lt"/>
            </a:endParaRPr>
          </a:p>
        </p:txBody>
      </p:sp>
      <p:sp>
        <p:nvSpPr>
          <p:cNvPr id="87" name="Google Shape;87;p18"/>
          <p:cNvSpPr txBox="1"/>
          <p:nvPr/>
        </p:nvSpPr>
        <p:spPr>
          <a:xfrm>
            <a:off x="4451469" y="1077302"/>
            <a:ext cx="3886200" cy="3263504"/>
          </a:xfrm>
          <a:prstGeom prst="rect">
            <a:avLst/>
          </a:prstGeom>
          <a:noFill/>
          <a:ln>
            <a:noFill/>
          </a:ln>
        </p:spPr>
        <p:txBody>
          <a:bodyPr spcFirstLastPara="1" wrap="square" lIns="68575" tIns="34275" rIns="68575" bIns="34275" anchor="t" anchorCtr="0">
            <a:noAutofit/>
          </a:bodyPr>
          <a:lstStyle/>
          <a:p>
            <a:pPr marL="177800" marR="0" lvl="0" indent="-177800" algn="l" rtl="0">
              <a:lnSpc>
                <a:spcPct val="90000"/>
              </a:lnSpc>
              <a:spcBef>
                <a:spcPts val="0"/>
              </a:spcBef>
              <a:spcAft>
                <a:spcPts val="0"/>
              </a:spcAft>
              <a:buClr>
                <a:schemeClr val="dk1"/>
              </a:buClr>
              <a:buSzPts val="1400"/>
              <a:buFont typeface="Arial"/>
              <a:buChar char="•"/>
            </a:pPr>
            <a:r>
              <a:rPr lang="en" sz="1700" b="0" i="0" u="none" strike="noStrike" cap="none" dirty="0">
                <a:solidFill>
                  <a:schemeClr val="tx1"/>
                </a:solidFill>
                <a:latin typeface="+mn-lt"/>
                <a:ea typeface="Calibri"/>
                <a:cs typeface="Calibri"/>
                <a:sym typeface="Calibri"/>
              </a:rPr>
              <a:t>Model building</a:t>
            </a:r>
            <a:endParaRPr sz="1700" dirty="0">
              <a:solidFill>
                <a:schemeClr val="tx1"/>
              </a:solidFill>
              <a:latin typeface="+mn-lt"/>
            </a:endParaRPr>
          </a:p>
          <a:p>
            <a:pPr marL="177800" marR="0" lvl="0" indent="-177800" algn="l" rtl="0">
              <a:lnSpc>
                <a:spcPct val="90000"/>
              </a:lnSpc>
              <a:spcBef>
                <a:spcPts val="800"/>
              </a:spcBef>
              <a:spcAft>
                <a:spcPts val="0"/>
              </a:spcAft>
              <a:buClr>
                <a:schemeClr val="dk1"/>
              </a:buClr>
              <a:buSzPts val="1400"/>
              <a:buFont typeface="Arial"/>
              <a:buChar char="•"/>
            </a:pPr>
            <a:r>
              <a:rPr lang="en" sz="1700" b="0" i="0" u="none" strike="noStrike" cap="none" dirty="0">
                <a:solidFill>
                  <a:schemeClr val="tx1"/>
                </a:solidFill>
                <a:latin typeface="+mn-lt"/>
                <a:ea typeface="Calibri"/>
                <a:cs typeface="Calibri"/>
                <a:sym typeface="Calibri"/>
              </a:rPr>
              <a:t>Train- Test Split</a:t>
            </a:r>
            <a:endParaRPr sz="1700" dirty="0">
              <a:solidFill>
                <a:schemeClr val="tx1"/>
              </a:solidFill>
              <a:latin typeface="+mn-lt"/>
            </a:endParaRPr>
          </a:p>
          <a:p>
            <a:pPr marL="177800" marR="0" lvl="0" indent="-177800" algn="l" rtl="0">
              <a:lnSpc>
                <a:spcPct val="90000"/>
              </a:lnSpc>
              <a:spcBef>
                <a:spcPts val="800"/>
              </a:spcBef>
              <a:spcAft>
                <a:spcPts val="0"/>
              </a:spcAft>
              <a:buClr>
                <a:schemeClr val="dk1"/>
              </a:buClr>
              <a:buSzPts val="1400"/>
              <a:buFont typeface="Arial"/>
              <a:buChar char="•"/>
            </a:pPr>
            <a:r>
              <a:rPr lang="en" sz="1700" b="0" i="0" u="none" strike="noStrike" cap="none" dirty="0">
                <a:solidFill>
                  <a:schemeClr val="tx1"/>
                </a:solidFill>
                <a:latin typeface="+mn-lt"/>
                <a:ea typeface="Calibri"/>
                <a:cs typeface="Calibri"/>
                <a:sym typeface="Calibri"/>
              </a:rPr>
              <a:t>Feature Scaling</a:t>
            </a:r>
            <a:endParaRPr sz="1700" dirty="0">
              <a:solidFill>
                <a:schemeClr val="tx1"/>
              </a:solidFill>
              <a:latin typeface="+mn-lt"/>
            </a:endParaRPr>
          </a:p>
          <a:p>
            <a:pPr marL="177800" marR="0" lvl="0" indent="-177800" algn="l" rtl="0">
              <a:lnSpc>
                <a:spcPct val="90000"/>
              </a:lnSpc>
              <a:spcBef>
                <a:spcPts val="800"/>
              </a:spcBef>
              <a:spcAft>
                <a:spcPts val="0"/>
              </a:spcAft>
              <a:buClr>
                <a:schemeClr val="dk1"/>
              </a:buClr>
              <a:buSzPts val="1400"/>
              <a:buFont typeface="Arial"/>
              <a:buChar char="•"/>
            </a:pPr>
            <a:r>
              <a:rPr lang="en" sz="1700" b="0" i="0" u="none" strike="noStrike" cap="none" dirty="0">
                <a:solidFill>
                  <a:schemeClr val="tx1"/>
                </a:solidFill>
                <a:latin typeface="+mn-lt"/>
                <a:ea typeface="Calibri"/>
                <a:cs typeface="Calibri"/>
                <a:sym typeface="Calibri"/>
              </a:rPr>
              <a:t>Logistic Regression</a:t>
            </a:r>
            <a:endParaRPr sz="1700" dirty="0">
              <a:solidFill>
                <a:schemeClr val="tx1"/>
              </a:solidFill>
              <a:latin typeface="+mn-lt"/>
            </a:endParaRPr>
          </a:p>
          <a:p>
            <a:pPr marL="177800" marR="0" lvl="0" indent="-177800" algn="l" rtl="0">
              <a:lnSpc>
                <a:spcPct val="90000"/>
              </a:lnSpc>
              <a:spcBef>
                <a:spcPts val="800"/>
              </a:spcBef>
              <a:spcAft>
                <a:spcPts val="0"/>
              </a:spcAft>
              <a:buClr>
                <a:schemeClr val="dk1"/>
              </a:buClr>
              <a:buSzPts val="1400"/>
              <a:buFont typeface="Arial"/>
              <a:buChar char="•"/>
            </a:pPr>
            <a:r>
              <a:rPr lang="en" sz="1700" b="0" i="0" u="none" strike="noStrike" cap="none" dirty="0">
                <a:solidFill>
                  <a:schemeClr val="tx1"/>
                </a:solidFill>
                <a:latin typeface="+mn-lt"/>
                <a:ea typeface="Calibri"/>
                <a:cs typeface="Calibri"/>
                <a:sym typeface="Calibri"/>
              </a:rPr>
              <a:t>Plotting the ROC curve</a:t>
            </a:r>
            <a:endParaRPr sz="1700" dirty="0">
              <a:solidFill>
                <a:schemeClr val="tx1"/>
              </a:solidFill>
              <a:latin typeface="+mn-lt"/>
            </a:endParaRPr>
          </a:p>
          <a:p>
            <a:pPr marL="177800" marR="0" lvl="0" indent="-177800" algn="l" rtl="0">
              <a:lnSpc>
                <a:spcPct val="90000"/>
              </a:lnSpc>
              <a:spcBef>
                <a:spcPts val="800"/>
              </a:spcBef>
              <a:spcAft>
                <a:spcPts val="0"/>
              </a:spcAft>
              <a:buClr>
                <a:schemeClr val="dk1"/>
              </a:buClr>
              <a:buSzPts val="1400"/>
              <a:buFont typeface="Arial"/>
              <a:buChar char="•"/>
            </a:pPr>
            <a:r>
              <a:rPr lang="en" sz="1700" b="0" i="0" u="none" strike="noStrike" cap="none" dirty="0">
                <a:solidFill>
                  <a:schemeClr val="tx1"/>
                </a:solidFill>
                <a:latin typeface="+mn-lt"/>
                <a:ea typeface="Calibri"/>
                <a:cs typeface="Calibri"/>
                <a:sym typeface="Calibri"/>
              </a:rPr>
              <a:t>Random Forest</a:t>
            </a:r>
            <a:endParaRPr sz="1700" dirty="0">
              <a:solidFill>
                <a:schemeClr val="tx1"/>
              </a:solidFill>
              <a:latin typeface="+mn-lt"/>
            </a:endParaRPr>
          </a:p>
          <a:p>
            <a:pPr marL="177800" marR="0" lvl="0" indent="-177800" algn="l" rtl="0">
              <a:lnSpc>
                <a:spcPct val="90000"/>
              </a:lnSpc>
              <a:spcBef>
                <a:spcPts val="800"/>
              </a:spcBef>
              <a:spcAft>
                <a:spcPts val="0"/>
              </a:spcAft>
              <a:buClr>
                <a:schemeClr val="dk1"/>
              </a:buClr>
              <a:buSzPts val="1400"/>
              <a:buFont typeface="Arial"/>
              <a:buChar char="•"/>
            </a:pPr>
            <a:r>
              <a:rPr lang="en" sz="1700" b="0" i="0" u="none" strike="noStrike" cap="none" dirty="0">
                <a:solidFill>
                  <a:schemeClr val="tx1"/>
                </a:solidFill>
                <a:latin typeface="+mn-lt"/>
                <a:ea typeface="Calibri"/>
                <a:cs typeface="Calibri"/>
                <a:sym typeface="Calibri"/>
              </a:rPr>
              <a:t>Hyperparameter Tuning</a:t>
            </a:r>
            <a:endParaRPr sz="1700" dirty="0">
              <a:solidFill>
                <a:schemeClr val="tx1"/>
              </a:solidFill>
              <a:latin typeface="+mn-lt"/>
            </a:endParaRPr>
          </a:p>
          <a:p>
            <a:pPr marL="177800" marR="0" lvl="0" indent="-177800" algn="l" rtl="0">
              <a:lnSpc>
                <a:spcPct val="90000"/>
              </a:lnSpc>
              <a:spcBef>
                <a:spcPts val="800"/>
              </a:spcBef>
              <a:spcAft>
                <a:spcPts val="0"/>
              </a:spcAft>
              <a:buClr>
                <a:schemeClr val="dk1"/>
              </a:buClr>
              <a:buSzPts val="1400"/>
              <a:buFont typeface="Arial"/>
              <a:buChar char="•"/>
            </a:pPr>
            <a:r>
              <a:rPr lang="en" sz="1700" b="0" i="0" u="none" strike="noStrike" cap="none" dirty="0">
                <a:solidFill>
                  <a:schemeClr val="tx1"/>
                </a:solidFill>
                <a:latin typeface="+mn-lt"/>
                <a:ea typeface="Calibri"/>
                <a:cs typeface="Calibri"/>
                <a:sym typeface="Calibri"/>
              </a:rPr>
              <a:t>model evaluation </a:t>
            </a:r>
            <a:endParaRPr sz="1700" dirty="0">
              <a:solidFill>
                <a:schemeClr val="tx1"/>
              </a:solidFill>
              <a:latin typeface="+mn-lt"/>
            </a:endParaRPr>
          </a:p>
          <a:p>
            <a:pPr marL="177800" marR="0" lvl="0" indent="-177800" algn="l" rtl="0">
              <a:lnSpc>
                <a:spcPct val="90000"/>
              </a:lnSpc>
              <a:spcBef>
                <a:spcPts val="800"/>
              </a:spcBef>
              <a:spcAft>
                <a:spcPts val="0"/>
              </a:spcAft>
              <a:buClr>
                <a:schemeClr val="dk1"/>
              </a:buClr>
              <a:buSzPts val="1400"/>
              <a:buFont typeface="Arial"/>
              <a:buChar char="•"/>
            </a:pPr>
            <a:r>
              <a:rPr lang="en" sz="1700" b="0" i="0" u="none" strike="noStrike" cap="none" dirty="0">
                <a:solidFill>
                  <a:schemeClr val="tx1"/>
                </a:solidFill>
                <a:latin typeface="+mn-lt"/>
                <a:ea typeface="Calibri"/>
                <a:cs typeface="Calibri"/>
                <a:sym typeface="Calibri"/>
              </a:rPr>
              <a:t>Checking feature importance</a:t>
            </a:r>
            <a:endParaRPr sz="1700" dirty="0">
              <a:solidFill>
                <a:schemeClr val="tx1"/>
              </a:solidFill>
              <a:latin typeface="+mn-lt"/>
            </a:endParaRPr>
          </a:p>
          <a:p>
            <a:pPr marL="177800" marR="0" lvl="0" indent="-177800" algn="l" rtl="0">
              <a:lnSpc>
                <a:spcPct val="90000"/>
              </a:lnSpc>
              <a:spcBef>
                <a:spcPts val="800"/>
              </a:spcBef>
              <a:spcAft>
                <a:spcPts val="0"/>
              </a:spcAft>
              <a:buClr>
                <a:schemeClr val="dk1"/>
              </a:buClr>
              <a:buSzPts val="1400"/>
              <a:buFont typeface="Arial"/>
              <a:buChar char="•"/>
            </a:pPr>
            <a:r>
              <a:rPr lang="en" sz="1700" b="0" i="0" u="none" strike="noStrike" cap="none" dirty="0">
                <a:solidFill>
                  <a:schemeClr val="tx1"/>
                </a:solidFill>
                <a:latin typeface="+mn-lt"/>
                <a:ea typeface="Calibri"/>
                <a:cs typeface="Calibri"/>
                <a:sym typeface="Calibri"/>
              </a:rPr>
              <a:t>Final Prediction based on Random Forest model</a:t>
            </a:r>
            <a:br>
              <a:rPr lang="en" sz="1700" b="0" i="0" u="none" strike="noStrike" cap="none" dirty="0">
                <a:solidFill>
                  <a:schemeClr val="tx1"/>
                </a:solidFill>
                <a:latin typeface="+mn-lt"/>
                <a:ea typeface="Calibri"/>
                <a:cs typeface="Calibri"/>
                <a:sym typeface="Calibri"/>
              </a:rPr>
            </a:br>
            <a:br>
              <a:rPr lang="en" sz="1700" b="0" i="0" u="none" strike="noStrike" cap="none" dirty="0">
                <a:solidFill>
                  <a:schemeClr val="tx1"/>
                </a:solidFill>
                <a:latin typeface="+mn-lt"/>
                <a:ea typeface="Calibri"/>
                <a:cs typeface="Calibri"/>
                <a:sym typeface="Calibri"/>
              </a:rPr>
            </a:br>
            <a:endParaRPr sz="1700" b="0" i="0" u="none" strike="noStrike" cap="none" dirty="0">
              <a:solidFill>
                <a:schemeClr val="tx1"/>
              </a:solidFill>
              <a:latin typeface="+mn-lt"/>
              <a:ea typeface="Calibri"/>
              <a:cs typeface="Calibri"/>
              <a:sym typeface="Calibri"/>
            </a:endParaRPr>
          </a:p>
          <a:p>
            <a:pPr marL="177800" marR="0" lvl="0" indent="-88900" algn="l" rtl="0">
              <a:lnSpc>
                <a:spcPct val="90000"/>
              </a:lnSpc>
              <a:spcBef>
                <a:spcPts val="800"/>
              </a:spcBef>
              <a:spcAft>
                <a:spcPts val="0"/>
              </a:spcAft>
              <a:buClr>
                <a:schemeClr val="dk1"/>
              </a:buClr>
              <a:buSzPts val="1400"/>
              <a:buFont typeface="Arial"/>
              <a:buNone/>
            </a:pPr>
            <a:endParaRPr sz="1700" b="0" i="0" u="none" strike="noStrike" cap="none" dirty="0">
              <a:solidFill>
                <a:schemeClr val="tx1"/>
              </a:solidFill>
              <a:latin typeface="+mn-lt"/>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 dirty="0">
                <a:latin typeface="+mn-lt"/>
              </a:rPr>
              <a:t>Dataset Properties</a:t>
            </a:r>
            <a:endParaRPr dirty="0">
              <a:latin typeface="+mn-lt"/>
            </a:endParaRPr>
          </a:p>
        </p:txBody>
      </p:sp>
      <p:sp>
        <p:nvSpPr>
          <p:cNvPr id="93" name="Google Shape;93;p19"/>
          <p:cNvSpPr txBox="1">
            <a:spLocks noGrp="1"/>
          </p:cNvSpPr>
          <p:nvPr>
            <p:ph type="body" idx="1"/>
          </p:nvPr>
        </p:nvSpPr>
        <p:spPr>
          <a:xfrm>
            <a:off x="628650" y="1369219"/>
            <a:ext cx="4118511" cy="3263504"/>
          </a:xfrm>
          <a:prstGeom prst="rect">
            <a:avLst/>
          </a:prstGeom>
          <a:noFill/>
          <a:ln>
            <a:noFill/>
          </a:ln>
        </p:spPr>
        <p:txBody>
          <a:bodyPr spcFirstLastPara="1" wrap="square" lIns="68575" tIns="34275" rIns="68575" bIns="34275" anchor="t" anchorCtr="0">
            <a:noAutofit/>
          </a:bodyPr>
          <a:lstStyle/>
          <a:p>
            <a:pPr marL="177800" lvl="0" indent="-177800" algn="l" rtl="0">
              <a:lnSpc>
                <a:spcPct val="90000"/>
              </a:lnSpc>
              <a:spcBef>
                <a:spcPts val="0"/>
              </a:spcBef>
              <a:spcAft>
                <a:spcPts val="0"/>
              </a:spcAft>
              <a:buClr>
                <a:schemeClr val="dk1"/>
              </a:buClr>
              <a:buSzPts val="1400"/>
              <a:buChar char="●"/>
            </a:pPr>
            <a:r>
              <a:rPr lang="en" sz="1500" dirty="0">
                <a:solidFill>
                  <a:schemeClr val="tx1"/>
                </a:solidFill>
                <a:latin typeface="+mn-lt"/>
              </a:rPr>
              <a:t>Dataset has total 16 columns and 93937rows.</a:t>
            </a:r>
            <a:endParaRPr sz="1500" dirty="0">
              <a:solidFill>
                <a:schemeClr val="tx1"/>
              </a:solidFill>
              <a:latin typeface="+mn-lt"/>
            </a:endParaRPr>
          </a:p>
          <a:p>
            <a:pPr marL="177800" lvl="0" indent="-177800" algn="l" rtl="0">
              <a:lnSpc>
                <a:spcPct val="90000"/>
              </a:lnSpc>
              <a:spcBef>
                <a:spcPts val="800"/>
              </a:spcBef>
              <a:spcAft>
                <a:spcPts val="0"/>
              </a:spcAft>
              <a:buClr>
                <a:schemeClr val="dk1"/>
              </a:buClr>
              <a:buSzPts val="1400"/>
              <a:buChar char="●"/>
            </a:pPr>
            <a:r>
              <a:rPr lang="en" sz="1500" dirty="0">
                <a:solidFill>
                  <a:schemeClr val="tx1"/>
                </a:solidFill>
                <a:latin typeface="+mn-lt"/>
              </a:rPr>
              <a:t>There are total 12 object values, 1 integer value int64 &amp; 3 float values.</a:t>
            </a:r>
            <a:endParaRPr sz="1500" dirty="0">
              <a:solidFill>
                <a:schemeClr val="tx1"/>
              </a:solidFill>
              <a:latin typeface="+mn-lt"/>
            </a:endParaRPr>
          </a:p>
          <a:p>
            <a:pPr marL="177800" lvl="0" indent="-177800" algn="l" rtl="0">
              <a:lnSpc>
                <a:spcPct val="90000"/>
              </a:lnSpc>
              <a:spcBef>
                <a:spcPts val="800"/>
              </a:spcBef>
              <a:spcAft>
                <a:spcPts val="0"/>
              </a:spcAft>
              <a:buClr>
                <a:schemeClr val="dk1"/>
              </a:buClr>
              <a:buSzPts val="1400"/>
              <a:buChar char="●"/>
            </a:pPr>
            <a:r>
              <a:rPr lang="en" sz="1500" dirty="0">
                <a:solidFill>
                  <a:schemeClr val="tx1"/>
                </a:solidFill>
                <a:latin typeface="+mn-lt"/>
              </a:rPr>
              <a:t>Outliers</a:t>
            </a:r>
            <a:endParaRPr sz="1500" dirty="0">
              <a:solidFill>
                <a:schemeClr val="tx1"/>
              </a:solidFill>
              <a:latin typeface="+mn-lt"/>
            </a:endParaRPr>
          </a:p>
          <a:p>
            <a:pPr marL="177800" lvl="0" indent="-177800" algn="l" rtl="0">
              <a:lnSpc>
                <a:spcPct val="90000"/>
              </a:lnSpc>
              <a:spcBef>
                <a:spcPts val="800"/>
              </a:spcBef>
              <a:spcAft>
                <a:spcPts val="0"/>
              </a:spcAft>
              <a:buClr>
                <a:schemeClr val="dk1"/>
              </a:buClr>
              <a:buSzPts val="1400"/>
              <a:buChar char="●"/>
            </a:pPr>
            <a:r>
              <a:rPr lang="en" sz="1500" dirty="0">
                <a:solidFill>
                  <a:schemeClr val="tx1"/>
                </a:solidFill>
                <a:latin typeface="+mn-lt"/>
              </a:rPr>
              <a:t>Null values : </a:t>
            </a:r>
            <a:r>
              <a:rPr lang="en" sz="1500" b="0" i="0" dirty="0">
                <a:solidFill>
                  <a:schemeClr val="tx1"/>
                </a:solidFill>
                <a:latin typeface="+mn-lt"/>
                <a:ea typeface="Helvetica Neue"/>
                <a:cs typeface="Helvetica Neue"/>
                <a:sym typeface="Helvetica Neue"/>
              </a:rPr>
              <a:t>The "RECEIPT_DOC_NO" col has 0.03% null values. Dropping the columns as it is not important for model building.</a:t>
            </a:r>
            <a:endParaRPr sz="1500" dirty="0">
              <a:solidFill>
                <a:schemeClr val="tx1"/>
              </a:solidFill>
              <a:latin typeface="+mn-lt"/>
            </a:endParaRPr>
          </a:p>
          <a:p>
            <a:pPr marL="177800" lvl="0" indent="-177800" algn="l" rtl="0">
              <a:lnSpc>
                <a:spcPct val="90000"/>
              </a:lnSpc>
              <a:spcBef>
                <a:spcPts val="800"/>
              </a:spcBef>
              <a:spcAft>
                <a:spcPts val="0"/>
              </a:spcAft>
              <a:buClr>
                <a:schemeClr val="dk1"/>
              </a:buClr>
              <a:buSzPts val="1400"/>
              <a:buChar char="●"/>
            </a:pPr>
            <a:r>
              <a:rPr lang="en" sz="1500" dirty="0">
                <a:solidFill>
                  <a:schemeClr val="tx1"/>
                </a:solidFill>
                <a:latin typeface="+mn-lt"/>
              </a:rPr>
              <a:t>Target variable : Derived by checking whether the payment receipt date falls within, or after the due date. </a:t>
            </a:r>
            <a:endParaRPr sz="1500" dirty="0">
              <a:solidFill>
                <a:schemeClr val="tx1"/>
              </a:solidFill>
              <a:latin typeface="+mn-lt"/>
            </a:endParaRPr>
          </a:p>
          <a:p>
            <a:pPr marL="177800" lvl="0" indent="-177800" algn="l" rtl="0">
              <a:lnSpc>
                <a:spcPct val="90000"/>
              </a:lnSpc>
              <a:spcBef>
                <a:spcPts val="800"/>
              </a:spcBef>
              <a:spcAft>
                <a:spcPts val="1200"/>
              </a:spcAft>
              <a:buClr>
                <a:schemeClr val="dk1"/>
              </a:buClr>
              <a:buSzPts val="1400"/>
              <a:buChar char="●"/>
            </a:pPr>
            <a:r>
              <a:rPr lang="en" sz="1500" dirty="0">
                <a:solidFill>
                  <a:schemeClr val="tx1"/>
                </a:solidFill>
                <a:latin typeface="+mn-lt"/>
              </a:rPr>
              <a:t>Data Imbalance : 65% of the total payment was late payment. </a:t>
            </a:r>
            <a:br>
              <a:rPr lang="en" sz="1500" dirty="0">
                <a:solidFill>
                  <a:schemeClr val="tx1"/>
                </a:solidFill>
                <a:latin typeface="+mn-lt"/>
              </a:rPr>
            </a:br>
            <a:endParaRPr sz="1500" dirty="0">
              <a:solidFill>
                <a:schemeClr val="tx1"/>
              </a:solidFill>
              <a:latin typeface="+mn-lt"/>
            </a:endParaRPr>
          </a:p>
        </p:txBody>
      </p:sp>
      <p:pic>
        <p:nvPicPr>
          <p:cNvPr id="94" name="Google Shape;94;p19" descr="A graph and pie chart&#10;&#10;Description automatically generated"/>
          <p:cNvPicPr preferRelativeResize="0"/>
          <p:nvPr/>
        </p:nvPicPr>
        <p:blipFill rotWithShape="1">
          <a:blip r:embed="rId3">
            <a:alphaModFix/>
          </a:blip>
          <a:srcRect/>
          <a:stretch/>
        </p:blipFill>
        <p:spPr>
          <a:xfrm>
            <a:off x="4884381" y="1757549"/>
            <a:ext cx="4101626" cy="208487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ctrTitle"/>
          </p:nvPr>
        </p:nvSpPr>
        <p:spPr>
          <a:xfrm>
            <a:off x="1143000" y="1338728"/>
            <a:ext cx="6858000" cy="2179724"/>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dk1"/>
              </a:buClr>
              <a:buSzPts val="4500"/>
              <a:buFont typeface="Calibri"/>
              <a:buNone/>
            </a:pPr>
            <a:r>
              <a:rPr lang="en" dirty="0">
                <a:latin typeface="+mn-lt"/>
              </a:rPr>
              <a:t>EDA</a:t>
            </a:r>
            <a:br>
              <a:rPr lang="en" dirty="0">
                <a:latin typeface="+mn-lt"/>
              </a:rPr>
            </a:br>
            <a:r>
              <a:rPr lang="en" sz="3000" dirty="0" err="1">
                <a:latin typeface="+mn-lt"/>
              </a:rPr>
              <a:t>Received_Payments_Data.csv</a:t>
            </a:r>
            <a:br>
              <a:rPr lang="en" sz="3000" dirty="0">
                <a:latin typeface="+mn-lt"/>
              </a:rPr>
            </a:br>
            <a:r>
              <a:rPr lang="en" sz="3000" dirty="0" err="1">
                <a:latin typeface="+mn-lt"/>
              </a:rPr>
              <a:t>Open_Invoice_data.csv</a:t>
            </a:r>
            <a:br>
              <a:rPr lang="en" sz="3000" dirty="0">
                <a:latin typeface="+mn-lt"/>
              </a:rPr>
            </a:br>
            <a:endParaRPr sz="3000" dirty="0">
              <a:latin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 dirty="0">
                <a:solidFill>
                  <a:schemeClr val="tx1"/>
                </a:solidFill>
                <a:latin typeface="+mn-lt"/>
              </a:rPr>
              <a:t>Visualizing the distribution of local &amp; USD amount</a:t>
            </a:r>
            <a:endParaRPr dirty="0">
              <a:solidFill>
                <a:schemeClr val="tx1"/>
              </a:solidFill>
              <a:latin typeface="+mn-lt"/>
            </a:endParaRPr>
          </a:p>
        </p:txBody>
      </p:sp>
      <p:pic>
        <p:nvPicPr>
          <p:cNvPr id="105" name="Google Shape;105;p21" descr="A graph of a distribution of local amount&#10;&#10;Description automatically generated"/>
          <p:cNvPicPr preferRelativeResize="0">
            <a:picLocks noGrp="1"/>
          </p:cNvPicPr>
          <p:nvPr>
            <p:ph type="body" idx="1"/>
          </p:nvPr>
        </p:nvPicPr>
        <p:blipFill rotWithShape="1">
          <a:blip r:embed="rId3">
            <a:alphaModFix/>
          </a:blip>
          <a:srcRect/>
          <a:stretch/>
        </p:blipFill>
        <p:spPr>
          <a:xfrm>
            <a:off x="104775" y="1447344"/>
            <a:ext cx="2193101" cy="1847130"/>
          </a:xfrm>
          <a:prstGeom prst="rect">
            <a:avLst/>
          </a:prstGeom>
          <a:noFill/>
          <a:ln>
            <a:noFill/>
          </a:ln>
        </p:spPr>
      </p:pic>
      <p:pic>
        <p:nvPicPr>
          <p:cNvPr id="106" name="Google Shape;106;p21" descr="A comparison of a graph&#10;&#10;Description automatically generated"/>
          <p:cNvPicPr preferRelativeResize="0">
            <a:picLocks noGrp="1"/>
          </p:cNvPicPr>
          <p:nvPr>
            <p:ph type="body" idx="2"/>
          </p:nvPr>
        </p:nvPicPr>
        <p:blipFill rotWithShape="1">
          <a:blip r:embed="rId4">
            <a:alphaModFix/>
          </a:blip>
          <a:srcRect/>
          <a:stretch/>
        </p:blipFill>
        <p:spPr>
          <a:xfrm>
            <a:off x="2206583" y="1460021"/>
            <a:ext cx="3199658" cy="1789475"/>
          </a:xfrm>
          <a:prstGeom prst="rect">
            <a:avLst/>
          </a:prstGeom>
          <a:noFill/>
          <a:ln>
            <a:noFill/>
          </a:ln>
        </p:spPr>
      </p:pic>
      <p:pic>
        <p:nvPicPr>
          <p:cNvPr id="107" name="Google Shape;107;p21" descr="A comparison of a graph&#10;&#10;Description automatically generated"/>
          <p:cNvPicPr preferRelativeResize="0"/>
          <p:nvPr/>
        </p:nvPicPr>
        <p:blipFill rotWithShape="1">
          <a:blip r:embed="rId5">
            <a:alphaModFix/>
          </a:blip>
          <a:srcRect/>
          <a:stretch/>
        </p:blipFill>
        <p:spPr>
          <a:xfrm>
            <a:off x="5615421" y="1435442"/>
            <a:ext cx="3230138" cy="1806521"/>
          </a:xfrm>
          <a:prstGeom prst="rect">
            <a:avLst/>
          </a:prstGeom>
          <a:noFill/>
          <a:ln>
            <a:noFill/>
          </a:ln>
        </p:spPr>
      </p:pic>
      <p:sp>
        <p:nvSpPr>
          <p:cNvPr id="108" name="Google Shape;108;p21"/>
          <p:cNvSpPr txBox="1"/>
          <p:nvPr/>
        </p:nvSpPr>
        <p:spPr>
          <a:xfrm>
            <a:off x="104775" y="3473800"/>
            <a:ext cx="8120400" cy="828915"/>
          </a:xfrm>
          <a:prstGeom prst="rect">
            <a:avLst/>
          </a:prstGeom>
          <a:noFill/>
          <a:ln>
            <a:noFill/>
          </a:ln>
        </p:spPr>
        <p:txBody>
          <a:bodyPr spcFirstLastPara="1" wrap="square" lIns="91425" tIns="91425" rIns="91425" bIns="91425" anchor="t" anchorCtr="0">
            <a:spAutoFit/>
          </a:bodyPr>
          <a:lstStyle/>
          <a:p>
            <a:pPr marL="177800" lvl="0" indent="-177800" algn="l" rtl="0">
              <a:lnSpc>
                <a:spcPct val="90000"/>
              </a:lnSpc>
              <a:spcBef>
                <a:spcPts val="800"/>
              </a:spcBef>
              <a:spcAft>
                <a:spcPts val="1200"/>
              </a:spcAft>
              <a:buClr>
                <a:schemeClr val="dk1"/>
              </a:buClr>
              <a:buSzPts val="1400"/>
              <a:buChar char="●"/>
            </a:pPr>
            <a:r>
              <a:rPr lang="en">
                <a:solidFill>
                  <a:schemeClr val="tx1"/>
                </a:solidFill>
                <a:latin typeface="+mn-lt"/>
              </a:rPr>
              <a:t>The transaction values seem to lie between a range of $1 and $2m and are most frequent below ~$1.75m</a:t>
            </a:r>
            <a:endParaRPr>
              <a:solidFill>
                <a:schemeClr val="tx1"/>
              </a:solidFill>
              <a:latin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 dirty="0">
                <a:latin typeface="+mn-lt"/>
              </a:rPr>
              <a:t>Analyzing Numeric Variables</a:t>
            </a:r>
            <a:endParaRPr dirty="0">
              <a:latin typeface="+mn-lt"/>
            </a:endParaRPr>
          </a:p>
        </p:txBody>
      </p:sp>
      <p:pic>
        <p:nvPicPr>
          <p:cNvPr id="114" name="Google Shape;114;p22" descr="A graph of different colored bars&#10;&#10;Description automatically generated"/>
          <p:cNvPicPr preferRelativeResize="0">
            <a:picLocks noGrp="1"/>
          </p:cNvPicPr>
          <p:nvPr>
            <p:ph type="body" idx="1"/>
          </p:nvPr>
        </p:nvPicPr>
        <p:blipFill rotWithShape="1">
          <a:blip r:embed="rId3">
            <a:alphaModFix/>
          </a:blip>
          <a:srcRect/>
          <a:stretch/>
        </p:blipFill>
        <p:spPr>
          <a:xfrm>
            <a:off x="205054" y="1203916"/>
            <a:ext cx="2654384" cy="1753667"/>
          </a:xfrm>
          <a:prstGeom prst="rect">
            <a:avLst/>
          </a:prstGeom>
          <a:noFill/>
          <a:ln>
            <a:noFill/>
          </a:ln>
        </p:spPr>
      </p:pic>
      <p:sp>
        <p:nvSpPr>
          <p:cNvPr id="115" name="Google Shape;115;p22"/>
          <p:cNvSpPr txBox="1">
            <a:spLocks noGrp="1"/>
          </p:cNvSpPr>
          <p:nvPr>
            <p:ph type="body" idx="2"/>
          </p:nvPr>
        </p:nvSpPr>
        <p:spPr>
          <a:xfrm>
            <a:off x="5948936" y="2814112"/>
            <a:ext cx="2931593" cy="2079478"/>
          </a:xfrm>
          <a:prstGeom prst="rect">
            <a:avLst/>
          </a:prstGeom>
          <a:noFill/>
          <a:ln>
            <a:noFill/>
          </a:ln>
        </p:spPr>
        <p:txBody>
          <a:bodyPr spcFirstLastPara="1" wrap="square" lIns="68575" tIns="34275" rIns="68575" bIns="34275" anchor="t" anchorCtr="0">
            <a:noAutofit/>
          </a:bodyPr>
          <a:lstStyle/>
          <a:p>
            <a:pPr marL="177800" lvl="0" indent="-177800" algn="l" rtl="0">
              <a:lnSpc>
                <a:spcPct val="90000"/>
              </a:lnSpc>
              <a:spcBef>
                <a:spcPts val="0"/>
              </a:spcBef>
              <a:spcAft>
                <a:spcPts val="0"/>
              </a:spcAft>
              <a:buClr>
                <a:schemeClr val="dk1"/>
              </a:buClr>
              <a:buSzPts val="1400"/>
              <a:buChar char="●"/>
            </a:pPr>
            <a:r>
              <a:rPr lang="en" sz="1400" dirty="0">
                <a:solidFill>
                  <a:schemeClr val="tx1"/>
                </a:solidFill>
              </a:rPr>
              <a:t>Currency used for bill payments are mostly USD, SAR or AED.</a:t>
            </a:r>
            <a:endParaRPr sz="1400" dirty="0">
              <a:solidFill>
                <a:schemeClr val="tx1"/>
              </a:solidFill>
            </a:endParaRPr>
          </a:p>
          <a:p>
            <a:pPr marL="177800" lvl="0" indent="-177800" algn="l" rtl="0">
              <a:lnSpc>
                <a:spcPct val="90000"/>
              </a:lnSpc>
              <a:spcBef>
                <a:spcPts val="800"/>
              </a:spcBef>
              <a:spcAft>
                <a:spcPts val="0"/>
              </a:spcAft>
              <a:buClr>
                <a:schemeClr val="dk1"/>
              </a:buClr>
              <a:buSzPts val="1400"/>
              <a:buChar char="●"/>
            </a:pPr>
            <a:r>
              <a:rPr lang="en" sz="1400" dirty="0">
                <a:solidFill>
                  <a:schemeClr val="tx1"/>
                </a:solidFill>
              </a:rPr>
              <a:t>INV has the maximum number of bills in INVOICE_CLASS column.</a:t>
            </a:r>
            <a:endParaRPr sz="1400" dirty="0">
              <a:solidFill>
                <a:schemeClr val="tx1"/>
              </a:solidFill>
            </a:endParaRPr>
          </a:p>
          <a:p>
            <a:pPr marL="177800" lvl="0" indent="-177800" algn="l" rtl="0">
              <a:lnSpc>
                <a:spcPct val="90000"/>
              </a:lnSpc>
              <a:spcBef>
                <a:spcPts val="800"/>
              </a:spcBef>
              <a:spcAft>
                <a:spcPts val="0"/>
              </a:spcAft>
              <a:buClr>
                <a:schemeClr val="dk1"/>
              </a:buClr>
              <a:buSzPts val="1400"/>
              <a:buChar char="●"/>
            </a:pPr>
            <a:r>
              <a:rPr lang="en" sz="1400" dirty="0">
                <a:solidFill>
                  <a:schemeClr val="tx1"/>
                </a:solidFill>
              </a:rPr>
              <a:t>Majority of the invoices are raised for Goods.</a:t>
            </a:r>
            <a:endParaRPr sz="1400" dirty="0">
              <a:solidFill>
                <a:schemeClr val="tx1"/>
              </a:solidFill>
            </a:endParaRPr>
          </a:p>
          <a:p>
            <a:pPr marL="177800" lvl="0" indent="-177800" algn="l" rtl="0">
              <a:lnSpc>
                <a:spcPct val="90000"/>
              </a:lnSpc>
              <a:spcBef>
                <a:spcPts val="800"/>
              </a:spcBef>
              <a:spcAft>
                <a:spcPts val="1200"/>
              </a:spcAft>
              <a:buClr>
                <a:schemeClr val="dk1"/>
              </a:buClr>
              <a:buSzPts val="1400"/>
              <a:buChar char="●"/>
            </a:pPr>
            <a:r>
              <a:rPr lang="en" sz="1400" dirty="0">
                <a:solidFill>
                  <a:schemeClr val="tx1"/>
                </a:solidFill>
              </a:rPr>
              <a:t>The most preferred payment method for bill payment is WIRE.</a:t>
            </a:r>
            <a:endParaRPr sz="1400" dirty="0">
              <a:solidFill>
                <a:schemeClr val="tx1"/>
              </a:solidFill>
            </a:endParaRPr>
          </a:p>
        </p:txBody>
      </p:sp>
      <p:pic>
        <p:nvPicPr>
          <p:cNvPr id="116" name="Google Shape;116;p22" descr="A graph of numbers and a bar&#10;&#10;Description automatically generated with medium confidence"/>
          <p:cNvPicPr preferRelativeResize="0"/>
          <p:nvPr/>
        </p:nvPicPr>
        <p:blipFill rotWithShape="1">
          <a:blip r:embed="rId4">
            <a:alphaModFix/>
          </a:blip>
          <a:srcRect/>
          <a:stretch/>
        </p:blipFill>
        <p:spPr>
          <a:xfrm>
            <a:off x="3017231" y="1190165"/>
            <a:ext cx="2841128" cy="1659669"/>
          </a:xfrm>
          <a:prstGeom prst="rect">
            <a:avLst/>
          </a:prstGeom>
          <a:noFill/>
          <a:ln>
            <a:noFill/>
          </a:ln>
        </p:spPr>
      </p:pic>
      <p:pic>
        <p:nvPicPr>
          <p:cNvPr id="117" name="Google Shape;117;p22" descr="A graph with numbers and a bar&#10;&#10;Description automatically generated"/>
          <p:cNvPicPr preferRelativeResize="0"/>
          <p:nvPr/>
        </p:nvPicPr>
        <p:blipFill rotWithShape="1">
          <a:blip r:embed="rId5">
            <a:alphaModFix/>
          </a:blip>
          <a:srcRect/>
          <a:stretch/>
        </p:blipFill>
        <p:spPr>
          <a:xfrm>
            <a:off x="5978827" y="1142078"/>
            <a:ext cx="2740904" cy="1601122"/>
          </a:xfrm>
          <a:prstGeom prst="rect">
            <a:avLst/>
          </a:prstGeom>
          <a:noFill/>
          <a:ln>
            <a:noFill/>
          </a:ln>
        </p:spPr>
      </p:pic>
      <p:pic>
        <p:nvPicPr>
          <p:cNvPr id="118" name="Google Shape;118;p22" descr="A bar graph with numbers and a number&#10;&#10;Description automatically generated with medium confidence"/>
          <p:cNvPicPr preferRelativeResize="0"/>
          <p:nvPr/>
        </p:nvPicPr>
        <p:blipFill rotWithShape="1">
          <a:blip r:embed="rId6">
            <a:alphaModFix/>
          </a:blip>
          <a:srcRect/>
          <a:stretch/>
        </p:blipFill>
        <p:spPr>
          <a:xfrm>
            <a:off x="3030012" y="3038370"/>
            <a:ext cx="2777919" cy="1622745"/>
          </a:xfrm>
          <a:prstGeom prst="rect">
            <a:avLst/>
          </a:prstGeom>
          <a:noFill/>
          <a:ln>
            <a:noFill/>
          </a:ln>
        </p:spPr>
      </p:pic>
      <p:pic>
        <p:nvPicPr>
          <p:cNvPr id="119" name="Google Shape;119;p22" descr="A graph of numbers and a number of cash&#10;&#10;Description automatically generated with medium confidence"/>
          <p:cNvPicPr preferRelativeResize="0"/>
          <p:nvPr/>
        </p:nvPicPr>
        <p:blipFill rotWithShape="1">
          <a:blip r:embed="rId7">
            <a:alphaModFix/>
          </a:blip>
          <a:srcRect/>
          <a:stretch/>
        </p:blipFill>
        <p:spPr>
          <a:xfrm>
            <a:off x="135029" y="3007834"/>
            <a:ext cx="2750739" cy="160686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a:buNone/>
            </a:pPr>
            <a:r>
              <a:rPr lang="en" dirty="0">
                <a:latin typeface="+mn-lt"/>
              </a:rPr>
              <a:t>Effect of month on late payment rate</a:t>
            </a:r>
            <a:endParaRPr dirty="0">
              <a:latin typeface="+mn-lt"/>
            </a:endParaRPr>
          </a:p>
        </p:txBody>
      </p:sp>
      <p:sp>
        <p:nvSpPr>
          <p:cNvPr id="125" name="Google Shape;125;p23"/>
          <p:cNvSpPr txBox="1">
            <a:spLocks noGrp="1"/>
          </p:cNvSpPr>
          <p:nvPr>
            <p:ph type="body" idx="1"/>
          </p:nvPr>
        </p:nvSpPr>
        <p:spPr>
          <a:xfrm>
            <a:off x="454295" y="3473114"/>
            <a:ext cx="7717186" cy="1513466"/>
          </a:xfrm>
          <a:prstGeom prst="rect">
            <a:avLst/>
          </a:prstGeom>
          <a:noFill/>
          <a:ln>
            <a:noFill/>
          </a:ln>
        </p:spPr>
        <p:txBody>
          <a:bodyPr spcFirstLastPara="1" wrap="square" lIns="68575" tIns="34275" rIns="68575" bIns="34275" anchor="t" anchorCtr="0">
            <a:normAutofit fontScale="92500" lnSpcReduction="20000"/>
          </a:bodyPr>
          <a:lstStyle/>
          <a:p>
            <a:pPr marL="177800" lvl="0" indent="-168433" algn="l" rtl="0">
              <a:lnSpc>
                <a:spcPct val="90000"/>
              </a:lnSpc>
              <a:spcBef>
                <a:spcPts val="0"/>
              </a:spcBef>
              <a:spcAft>
                <a:spcPts val="0"/>
              </a:spcAft>
              <a:buClr>
                <a:srgbClr val="000000"/>
              </a:buClr>
              <a:buSzPct val="100000"/>
              <a:buFont typeface="Arial"/>
              <a:buChar char="•"/>
            </a:pPr>
            <a:r>
              <a:rPr lang="en" sz="1100" b="0" i="0">
                <a:solidFill>
                  <a:srgbClr val="000000"/>
                </a:solidFill>
                <a:latin typeface="+mn-lt"/>
                <a:ea typeface="Helvetica Neue"/>
                <a:cs typeface="Helvetica Neue"/>
                <a:sym typeface="Helvetica Neue"/>
              </a:rPr>
              <a:t>For the 3rd month, the number of invoices is the highest and late payment rate is comparatively lower than other months with large number of invoices.</a:t>
            </a:r>
            <a:endParaRPr>
              <a:latin typeface="+mn-lt"/>
            </a:endParaRPr>
          </a:p>
          <a:p>
            <a:pPr marL="177800" lvl="0" indent="-168433" algn="l" rtl="0">
              <a:lnSpc>
                <a:spcPct val="90000"/>
              </a:lnSpc>
              <a:spcBef>
                <a:spcPts val="800"/>
              </a:spcBef>
              <a:spcAft>
                <a:spcPts val="0"/>
              </a:spcAft>
              <a:buClr>
                <a:srgbClr val="000000"/>
              </a:buClr>
              <a:buSzPct val="100000"/>
              <a:buFont typeface="Arial"/>
              <a:buChar char="•"/>
            </a:pPr>
            <a:r>
              <a:rPr lang="en" sz="1100" b="0" i="0">
                <a:solidFill>
                  <a:srgbClr val="000000"/>
                </a:solidFill>
                <a:latin typeface="+mn-lt"/>
                <a:ea typeface="Helvetica Neue"/>
                <a:cs typeface="Helvetica Neue"/>
                <a:sym typeface="Helvetica Neue"/>
              </a:rPr>
              <a:t>Month 7 showed very low late payment rate this might be because of the number of invoices is also low.</a:t>
            </a:r>
            <a:endParaRPr>
              <a:latin typeface="+mn-lt"/>
            </a:endParaRPr>
          </a:p>
          <a:p>
            <a:pPr marL="177800" lvl="0" indent="-168433" algn="l" rtl="0">
              <a:lnSpc>
                <a:spcPct val="90000"/>
              </a:lnSpc>
              <a:spcBef>
                <a:spcPts val="800"/>
              </a:spcBef>
              <a:spcAft>
                <a:spcPts val="0"/>
              </a:spcAft>
              <a:buClr>
                <a:srgbClr val="000000"/>
              </a:buClr>
              <a:buSzPct val="100000"/>
              <a:buFont typeface="Arial"/>
              <a:buChar char="•"/>
            </a:pPr>
            <a:r>
              <a:rPr lang="en" sz="1100" b="0" i="0">
                <a:solidFill>
                  <a:srgbClr val="000000"/>
                </a:solidFill>
                <a:latin typeface="+mn-lt"/>
                <a:ea typeface="Helvetica Neue"/>
                <a:cs typeface="Helvetica Neue"/>
                <a:sym typeface="Helvetica Neue"/>
              </a:rPr>
              <a:t>In the 2nd half of the year, the late payment increases steeply from 7th month onwards. The number of invoices are comparatively lower than the first half of the year.</a:t>
            </a:r>
            <a:endParaRPr>
              <a:latin typeface="+mn-lt"/>
            </a:endParaRPr>
          </a:p>
          <a:p>
            <a:pPr marL="177800" lvl="0" indent="-168433" algn="l" rtl="0">
              <a:lnSpc>
                <a:spcPct val="90000"/>
              </a:lnSpc>
              <a:spcBef>
                <a:spcPts val="800"/>
              </a:spcBef>
              <a:spcAft>
                <a:spcPts val="0"/>
              </a:spcAft>
              <a:buClr>
                <a:schemeClr val="dk1"/>
              </a:buClr>
              <a:buSzPct val="100000"/>
              <a:buChar char="•"/>
            </a:pPr>
            <a:r>
              <a:rPr lang="en" sz="1100">
                <a:latin typeface="+mn-lt"/>
              </a:rPr>
              <a:t>No payment received against any invoices from 7th month onwards.</a:t>
            </a:r>
            <a:endParaRPr>
              <a:latin typeface="+mn-lt"/>
            </a:endParaRPr>
          </a:p>
          <a:p>
            <a:pPr marL="177800" lvl="0" indent="-168433" algn="l" rtl="0">
              <a:lnSpc>
                <a:spcPct val="90000"/>
              </a:lnSpc>
              <a:spcBef>
                <a:spcPts val="800"/>
              </a:spcBef>
              <a:spcAft>
                <a:spcPts val="0"/>
              </a:spcAft>
              <a:buClr>
                <a:srgbClr val="000000"/>
              </a:buClr>
              <a:buSzPct val="100000"/>
              <a:buFont typeface="Arial"/>
              <a:buChar char="•"/>
            </a:pPr>
            <a:r>
              <a:rPr lang="en" sz="1100" b="0" i="0">
                <a:solidFill>
                  <a:srgbClr val="000000"/>
                </a:solidFill>
                <a:latin typeface="+mn-lt"/>
                <a:ea typeface="Helvetica Neue"/>
                <a:cs typeface="Helvetica Neue"/>
                <a:sym typeface="Helvetica Neue"/>
              </a:rPr>
              <a:t>Late payment rate is decreases from 1st to 5th month.</a:t>
            </a:r>
            <a:endParaRPr>
              <a:latin typeface="+mn-lt"/>
            </a:endParaRPr>
          </a:p>
          <a:p>
            <a:pPr marL="177800" lvl="0" indent="-168433" algn="l" rtl="0">
              <a:lnSpc>
                <a:spcPct val="90000"/>
              </a:lnSpc>
              <a:spcBef>
                <a:spcPts val="800"/>
              </a:spcBef>
              <a:spcAft>
                <a:spcPts val="0"/>
              </a:spcAft>
              <a:buClr>
                <a:srgbClr val="000000"/>
              </a:buClr>
              <a:buSzPct val="100000"/>
              <a:buFont typeface="Arial"/>
              <a:buChar char="•"/>
            </a:pPr>
            <a:r>
              <a:rPr lang="en" sz="1100" b="0" i="0">
                <a:solidFill>
                  <a:srgbClr val="000000"/>
                </a:solidFill>
                <a:latin typeface="+mn-lt"/>
                <a:ea typeface="Helvetica Neue"/>
                <a:cs typeface="Helvetica Neue"/>
                <a:sym typeface="Helvetica Neue"/>
              </a:rPr>
              <a:t>For the months 7, 8 and 9, the late payment rate is very high.</a:t>
            </a:r>
            <a:endParaRPr>
              <a:latin typeface="+mn-lt"/>
            </a:endParaRPr>
          </a:p>
          <a:p>
            <a:pPr marL="177800" lvl="0" indent="-114300" algn="l" rtl="0">
              <a:lnSpc>
                <a:spcPct val="90000"/>
              </a:lnSpc>
              <a:spcBef>
                <a:spcPts val="800"/>
              </a:spcBef>
              <a:spcAft>
                <a:spcPts val="1200"/>
              </a:spcAft>
              <a:buClr>
                <a:schemeClr val="dk1"/>
              </a:buClr>
              <a:buSzPct val="100000"/>
              <a:buNone/>
            </a:pPr>
            <a:endParaRPr sz="1100">
              <a:latin typeface="+mn-lt"/>
            </a:endParaRPr>
          </a:p>
        </p:txBody>
      </p:sp>
      <p:pic>
        <p:nvPicPr>
          <p:cNvPr id="126" name="Google Shape;126;p23" descr="A graph of a line and a line&#10;&#10;Description automatically generated with medium confidence"/>
          <p:cNvPicPr preferRelativeResize="0">
            <a:picLocks noGrp="1"/>
          </p:cNvPicPr>
          <p:nvPr>
            <p:ph type="body" idx="2"/>
          </p:nvPr>
        </p:nvPicPr>
        <p:blipFill rotWithShape="1">
          <a:blip r:embed="rId3">
            <a:alphaModFix/>
          </a:blip>
          <a:srcRect/>
          <a:stretch/>
        </p:blipFill>
        <p:spPr>
          <a:xfrm>
            <a:off x="496181" y="1113497"/>
            <a:ext cx="2628037" cy="2239586"/>
          </a:xfrm>
          <a:prstGeom prst="rect">
            <a:avLst/>
          </a:prstGeom>
          <a:noFill/>
          <a:ln>
            <a:noFill/>
          </a:ln>
        </p:spPr>
      </p:pic>
      <p:pic>
        <p:nvPicPr>
          <p:cNvPr id="127" name="Google Shape;127;p23" descr="A graph of a line and a line&#10;&#10;Description automatically generated with medium confidence"/>
          <p:cNvPicPr preferRelativeResize="0"/>
          <p:nvPr/>
        </p:nvPicPr>
        <p:blipFill rotWithShape="1">
          <a:blip r:embed="rId4">
            <a:alphaModFix/>
          </a:blip>
          <a:srcRect/>
          <a:stretch/>
        </p:blipFill>
        <p:spPr>
          <a:xfrm>
            <a:off x="3123143" y="1150748"/>
            <a:ext cx="2667369" cy="2273105"/>
          </a:xfrm>
          <a:prstGeom prst="rect">
            <a:avLst/>
          </a:prstGeom>
          <a:noFill/>
          <a:ln>
            <a:noFill/>
          </a:ln>
        </p:spPr>
      </p:pic>
      <p:pic>
        <p:nvPicPr>
          <p:cNvPr id="128" name="Google Shape;128;p23" descr="A graph of a line and a graph of a line&#10;&#10;Description automatically generated with medium confidence"/>
          <p:cNvPicPr preferRelativeResize="0"/>
          <p:nvPr/>
        </p:nvPicPr>
        <p:blipFill rotWithShape="1">
          <a:blip r:embed="rId5">
            <a:alphaModFix/>
          </a:blip>
          <a:srcRect/>
          <a:stretch/>
        </p:blipFill>
        <p:spPr>
          <a:xfrm>
            <a:off x="5865202" y="1162372"/>
            <a:ext cx="2563816" cy="219688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2.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3.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4.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5.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docProps/app.xml><?xml version="1.0" encoding="utf-8"?>
<Properties xmlns="http://schemas.openxmlformats.org/officeDocument/2006/extended-properties" xmlns:vt="http://schemas.openxmlformats.org/officeDocument/2006/docPropsVTypes">
  <TotalTime>6</TotalTime>
  <Words>1239</Words>
  <Application>Microsoft Macintosh PowerPoint</Application>
  <PresentationFormat>On-screen Show (16:9)</PresentationFormat>
  <Paragraphs>102</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Calibri</vt:lpstr>
      <vt:lpstr>Arial</vt:lpstr>
      <vt:lpstr>Simple Light</vt:lpstr>
      <vt:lpstr>E-Commerce &amp; Retail B2B Case Study</vt:lpstr>
      <vt:lpstr>Problem Statement &amp; Business Goals</vt:lpstr>
      <vt:lpstr>Payment Process at Schuster</vt:lpstr>
      <vt:lpstr>Methodology</vt:lpstr>
      <vt:lpstr>Dataset Properties</vt:lpstr>
      <vt:lpstr>EDA Received_Payments_Data.csv Open_Invoice_data.csv </vt:lpstr>
      <vt:lpstr>Visualizing the distribution of local &amp; USD amount</vt:lpstr>
      <vt:lpstr>Analyzing Numeric Variables</vt:lpstr>
      <vt:lpstr>Effect of month on late payment rate</vt:lpstr>
      <vt:lpstr>Analyzing Late Payers</vt:lpstr>
      <vt:lpstr>Clustering</vt:lpstr>
      <vt:lpstr>Heat map of X_train dataset</vt:lpstr>
      <vt:lpstr>Model Building </vt:lpstr>
      <vt:lpstr>Model Building </vt:lpstr>
      <vt:lpstr>Model Evaluation and Observation</vt:lpstr>
      <vt:lpstr>Random Forest</vt:lpstr>
      <vt:lpstr>Conclusion</vt:lpstr>
      <vt:lpstr>Business Insights/Recommendations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&amp; Retail B2B Case Study</dc:title>
  <cp:lastModifiedBy>Neha Manjrekar</cp:lastModifiedBy>
  <cp:revision>3</cp:revision>
  <dcterms:modified xsi:type="dcterms:W3CDTF">2023-10-02T16:08:32Z</dcterms:modified>
</cp:coreProperties>
</file>